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9"/>
  </p:notesMasterIdLst>
  <p:sldIdLst>
    <p:sldId id="256" r:id="rId2"/>
    <p:sldId id="257" r:id="rId3"/>
    <p:sldId id="259" r:id="rId4"/>
    <p:sldId id="258" r:id="rId5"/>
    <p:sldId id="273" r:id="rId6"/>
    <p:sldId id="271" r:id="rId7"/>
    <p:sldId id="260" r:id="rId8"/>
    <p:sldId id="264" r:id="rId9"/>
    <p:sldId id="267" r:id="rId10"/>
    <p:sldId id="268" r:id="rId11"/>
    <p:sldId id="265" r:id="rId12"/>
    <p:sldId id="270" r:id="rId13"/>
    <p:sldId id="266" r:id="rId14"/>
    <p:sldId id="272" r:id="rId15"/>
    <p:sldId id="274" r:id="rId16"/>
    <p:sldId id="262"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qi Wang" initials="AW"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10" autoAdjust="0"/>
    <p:restoredTop sz="95304"/>
  </p:normalViewPr>
  <p:slideViewPr>
    <p:cSldViewPr snapToGrid="0">
      <p:cViewPr varScale="1">
        <p:scale>
          <a:sx n="77" d="100"/>
          <a:sy n="77" d="100"/>
        </p:scale>
        <p:origin x="200" y="5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commentAuthors" Target="commentAuthor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6-01T17:57:06.815" idx="1">
    <p:pos x="2952" y="-599"/>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AA5E23-2AEA-6545-898E-9C2D2FF411EA}"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86761874-370B-3C42-989C-4D90A7A87F2D}">
      <dgm:prSet phldrT="[Text]" custT="1"/>
      <dgm:spPr/>
      <dgm:t>
        <a:bodyPr/>
        <a:lstStyle/>
        <a:p>
          <a:r>
            <a:rPr lang="en-US" sz="1800" dirty="0" smtClean="0"/>
            <a:t>Python </a:t>
          </a:r>
          <a:r>
            <a:rPr lang="en-US" sz="1800" dirty="0" err="1" smtClean="0"/>
            <a:t>Internface</a:t>
          </a:r>
          <a:endParaRPr lang="en-US" sz="1200" dirty="0"/>
        </a:p>
      </dgm:t>
    </dgm:pt>
    <dgm:pt modelId="{32AA73E2-53CA-F64B-A4B5-3E8B8739F37F}" type="parTrans" cxnId="{E139A892-338D-BF45-A34E-4D353DDF56F1}">
      <dgm:prSet/>
      <dgm:spPr/>
      <dgm:t>
        <a:bodyPr/>
        <a:lstStyle/>
        <a:p>
          <a:endParaRPr lang="en-US"/>
        </a:p>
      </dgm:t>
    </dgm:pt>
    <dgm:pt modelId="{0E82CF94-3F13-874A-8DB6-D5B30DE9CD2E}" type="sibTrans" cxnId="{E139A892-338D-BF45-A34E-4D353DDF56F1}">
      <dgm:prSet/>
      <dgm:spPr/>
      <dgm:t>
        <a:bodyPr/>
        <a:lstStyle/>
        <a:p>
          <a:endParaRPr lang="en-US"/>
        </a:p>
      </dgm:t>
    </dgm:pt>
    <dgm:pt modelId="{7368F35D-6CC2-D940-B283-47A182C33A54}">
      <dgm:prSet phldrT="[Text]" custT="1"/>
      <dgm:spPr/>
      <dgm:t>
        <a:bodyPr/>
        <a:lstStyle/>
        <a:p>
          <a:r>
            <a:rPr lang="en-US" sz="1600" dirty="0" smtClean="0"/>
            <a:t>Company Selection</a:t>
          </a:r>
          <a:endParaRPr lang="en-US" sz="1600" dirty="0"/>
        </a:p>
      </dgm:t>
    </dgm:pt>
    <dgm:pt modelId="{007C2858-0186-E541-98C7-5B67B02A0F99}" type="parTrans" cxnId="{C99AA045-DFE7-1A4C-8A0F-552C04A99126}">
      <dgm:prSet/>
      <dgm:spPr/>
      <dgm:t>
        <a:bodyPr/>
        <a:lstStyle/>
        <a:p>
          <a:endParaRPr lang="en-US"/>
        </a:p>
      </dgm:t>
    </dgm:pt>
    <dgm:pt modelId="{911C709D-925D-6C45-A5B3-B05AA12A0795}" type="sibTrans" cxnId="{C99AA045-DFE7-1A4C-8A0F-552C04A99126}">
      <dgm:prSet/>
      <dgm:spPr/>
      <dgm:t>
        <a:bodyPr/>
        <a:lstStyle/>
        <a:p>
          <a:endParaRPr lang="en-US"/>
        </a:p>
      </dgm:t>
    </dgm:pt>
    <dgm:pt modelId="{DA441882-1532-9042-BF70-C3359D811D3A}">
      <dgm:prSet phldrT="[Text]" custT="1"/>
      <dgm:spPr/>
      <dgm:t>
        <a:bodyPr/>
        <a:lstStyle/>
        <a:p>
          <a:r>
            <a:rPr lang="en-US" sz="1600" dirty="0" smtClean="0"/>
            <a:t>Date Finder</a:t>
          </a:r>
        </a:p>
        <a:p>
          <a:r>
            <a:rPr lang="en-US" sz="1600" dirty="0" smtClean="0"/>
            <a:t>ML Model</a:t>
          </a:r>
          <a:endParaRPr lang="en-US" sz="1600" dirty="0"/>
        </a:p>
      </dgm:t>
    </dgm:pt>
    <dgm:pt modelId="{75712977-F54F-6B4D-B404-D22755826C98}" type="parTrans" cxnId="{D8B875E7-586F-4748-8CE7-069920F9A009}">
      <dgm:prSet/>
      <dgm:spPr/>
      <dgm:t>
        <a:bodyPr/>
        <a:lstStyle/>
        <a:p>
          <a:endParaRPr lang="en-US"/>
        </a:p>
      </dgm:t>
    </dgm:pt>
    <dgm:pt modelId="{9BDB4CC1-FB46-A548-9CF8-43903A525F91}" type="sibTrans" cxnId="{D8B875E7-586F-4748-8CE7-069920F9A009}">
      <dgm:prSet/>
      <dgm:spPr/>
      <dgm:t>
        <a:bodyPr/>
        <a:lstStyle/>
        <a:p>
          <a:endParaRPr lang="en-US"/>
        </a:p>
      </dgm:t>
    </dgm:pt>
    <dgm:pt modelId="{53E57C2C-2DFF-3348-BBED-239BBCDFCF6A}">
      <dgm:prSet phldrT="[Text]" custT="1"/>
      <dgm:spPr/>
      <dgm:t>
        <a:bodyPr/>
        <a:lstStyle/>
        <a:p>
          <a:r>
            <a:rPr lang="en-US" sz="1600" dirty="0" smtClean="0"/>
            <a:t>Keywords </a:t>
          </a:r>
          <a:endParaRPr lang="en-US" sz="1600" dirty="0"/>
        </a:p>
      </dgm:t>
    </dgm:pt>
    <dgm:pt modelId="{2264CA8D-0832-4B45-A947-202681DAB28C}" type="parTrans" cxnId="{5E35881D-AF94-3841-92E6-CFE2BDAC48D4}">
      <dgm:prSet/>
      <dgm:spPr/>
      <dgm:t>
        <a:bodyPr/>
        <a:lstStyle/>
        <a:p>
          <a:endParaRPr lang="en-US"/>
        </a:p>
      </dgm:t>
    </dgm:pt>
    <dgm:pt modelId="{ED4F2254-E6E9-2549-AB76-5EFE3D64B895}" type="sibTrans" cxnId="{5E35881D-AF94-3841-92E6-CFE2BDAC48D4}">
      <dgm:prSet/>
      <dgm:spPr/>
      <dgm:t>
        <a:bodyPr/>
        <a:lstStyle/>
        <a:p>
          <a:endParaRPr lang="en-US"/>
        </a:p>
      </dgm:t>
    </dgm:pt>
    <dgm:pt modelId="{F26E6A15-61BE-C14B-BD08-CC06A657990F}">
      <dgm:prSet phldrT="[Text]" custT="1"/>
      <dgm:spPr/>
      <dgm:t>
        <a:bodyPr/>
        <a:lstStyle/>
        <a:p>
          <a:r>
            <a:rPr lang="en-US" sz="1400" dirty="0" smtClean="0"/>
            <a:t>Keywords Plot</a:t>
          </a:r>
        </a:p>
        <a:p>
          <a:r>
            <a:rPr lang="en-US" sz="1400" dirty="0" smtClean="0"/>
            <a:t>Stock Price Plot</a:t>
          </a:r>
          <a:endParaRPr lang="en-US" sz="1400" dirty="0"/>
        </a:p>
      </dgm:t>
    </dgm:pt>
    <dgm:pt modelId="{00B27E00-DC07-6442-9C3B-539B1E3400CC}" type="parTrans" cxnId="{7BACBA4F-1521-7A41-B6B3-65202D0A7D54}">
      <dgm:prSet/>
      <dgm:spPr/>
      <dgm:t>
        <a:bodyPr/>
        <a:lstStyle/>
        <a:p>
          <a:endParaRPr lang="en-US"/>
        </a:p>
      </dgm:t>
    </dgm:pt>
    <dgm:pt modelId="{CEC0C237-4466-D442-AF92-AD6B7AD86FC1}" type="sibTrans" cxnId="{7BACBA4F-1521-7A41-B6B3-65202D0A7D54}">
      <dgm:prSet/>
      <dgm:spPr/>
      <dgm:t>
        <a:bodyPr/>
        <a:lstStyle/>
        <a:p>
          <a:endParaRPr lang="en-US"/>
        </a:p>
      </dgm:t>
    </dgm:pt>
    <dgm:pt modelId="{8640AC64-F807-4F45-A381-08E88AB7E40E}" type="pres">
      <dgm:prSet presAssocID="{4DAA5E23-2AEA-6545-898E-9C2D2FF411EA}" presName="rootnode" presStyleCnt="0">
        <dgm:presLayoutVars>
          <dgm:chMax/>
          <dgm:chPref/>
          <dgm:dir/>
          <dgm:animLvl val="lvl"/>
        </dgm:presLayoutVars>
      </dgm:prSet>
      <dgm:spPr/>
      <dgm:t>
        <a:bodyPr/>
        <a:lstStyle/>
        <a:p>
          <a:endParaRPr lang="en-US"/>
        </a:p>
      </dgm:t>
    </dgm:pt>
    <dgm:pt modelId="{BBCD2C8D-40AC-674E-8697-BE0D3F94C5AF}" type="pres">
      <dgm:prSet presAssocID="{86761874-370B-3C42-989C-4D90A7A87F2D}" presName="composite" presStyleCnt="0"/>
      <dgm:spPr/>
    </dgm:pt>
    <dgm:pt modelId="{2A833B6D-75A6-8943-A0C4-501EB974FF1A}" type="pres">
      <dgm:prSet presAssocID="{86761874-370B-3C42-989C-4D90A7A87F2D}" presName="bentUpArrow1" presStyleLbl="alignImgPlace1" presStyleIdx="0" presStyleCnt="2"/>
      <dgm:spPr/>
    </dgm:pt>
    <dgm:pt modelId="{5E757D84-16AE-6D4A-8E78-CB2929D8074C}" type="pres">
      <dgm:prSet presAssocID="{86761874-370B-3C42-989C-4D90A7A87F2D}" presName="ParentText" presStyleLbl="node1" presStyleIdx="0" presStyleCnt="3" custScaleX="114585" custLinFactNeighborX="705" custLinFactNeighborY="5784">
        <dgm:presLayoutVars>
          <dgm:chMax val="1"/>
          <dgm:chPref val="1"/>
          <dgm:bulletEnabled val="1"/>
        </dgm:presLayoutVars>
      </dgm:prSet>
      <dgm:spPr/>
      <dgm:t>
        <a:bodyPr/>
        <a:lstStyle/>
        <a:p>
          <a:endParaRPr lang="en-US"/>
        </a:p>
      </dgm:t>
    </dgm:pt>
    <dgm:pt modelId="{6346A36A-A6DC-E845-B401-EB07C315340B}" type="pres">
      <dgm:prSet presAssocID="{86761874-370B-3C42-989C-4D90A7A87F2D}" presName="ChildText" presStyleLbl="revTx" presStyleIdx="0" presStyleCnt="2" custScaleX="176007" custLinFactX="-6175" custLinFactY="39414" custLinFactNeighborX="-100000" custLinFactNeighborY="100000">
        <dgm:presLayoutVars>
          <dgm:chMax val="0"/>
          <dgm:chPref val="0"/>
          <dgm:bulletEnabled val="1"/>
        </dgm:presLayoutVars>
      </dgm:prSet>
      <dgm:spPr/>
      <dgm:t>
        <a:bodyPr/>
        <a:lstStyle/>
        <a:p>
          <a:endParaRPr lang="en-US"/>
        </a:p>
      </dgm:t>
    </dgm:pt>
    <dgm:pt modelId="{9C2DB6FE-5408-3741-A78A-D03B10DB922E}" type="pres">
      <dgm:prSet presAssocID="{0E82CF94-3F13-874A-8DB6-D5B30DE9CD2E}" presName="sibTrans" presStyleCnt="0"/>
      <dgm:spPr/>
    </dgm:pt>
    <dgm:pt modelId="{4B2D9637-FBB5-2F4B-B444-1E109EC13B38}" type="pres">
      <dgm:prSet presAssocID="{DA441882-1532-9042-BF70-C3359D811D3A}" presName="composite" presStyleCnt="0"/>
      <dgm:spPr/>
    </dgm:pt>
    <dgm:pt modelId="{526ACBC2-9A55-DB47-9D92-AC8C7BDAF372}" type="pres">
      <dgm:prSet presAssocID="{DA441882-1532-9042-BF70-C3359D811D3A}" presName="bentUpArrow1" presStyleLbl="alignImgPlace1" presStyleIdx="1" presStyleCnt="2"/>
      <dgm:spPr/>
    </dgm:pt>
    <dgm:pt modelId="{95567B80-841C-6C4B-A275-1BFF86E1DD42}" type="pres">
      <dgm:prSet presAssocID="{DA441882-1532-9042-BF70-C3359D811D3A}" presName="ParentText" presStyleLbl="node1" presStyleIdx="1" presStyleCnt="3" custScaleX="124967">
        <dgm:presLayoutVars>
          <dgm:chMax val="1"/>
          <dgm:chPref val="1"/>
          <dgm:bulletEnabled val="1"/>
        </dgm:presLayoutVars>
      </dgm:prSet>
      <dgm:spPr/>
      <dgm:t>
        <a:bodyPr/>
        <a:lstStyle/>
        <a:p>
          <a:endParaRPr lang="en-US"/>
        </a:p>
      </dgm:t>
    </dgm:pt>
    <dgm:pt modelId="{EECB216F-BF97-E24E-BD1C-2D8E222537F2}" type="pres">
      <dgm:prSet presAssocID="{DA441882-1532-9042-BF70-C3359D811D3A}" presName="ChildText" presStyleLbl="revTx" presStyleIdx="1" presStyleCnt="2" custScaleX="177013" custLinFactX="-44094" custLinFactY="35664" custLinFactNeighborX="-100000" custLinFactNeighborY="100000">
        <dgm:presLayoutVars>
          <dgm:chMax val="0"/>
          <dgm:chPref val="0"/>
          <dgm:bulletEnabled val="1"/>
        </dgm:presLayoutVars>
      </dgm:prSet>
      <dgm:spPr/>
      <dgm:t>
        <a:bodyPr/>
        <a:lstStyle/>
        <a:p>
          <a:endParaRPr lang="en-US"/>
        </a:p>
      </dgm:t>
    </dgm:pt>
    <dgm:pt modelId="{43A35007-F4E0-6441-B183-D227FAF5F8ED}" type="pres">
      <dgm:prSet presAssocID="{9BDB4CC1-FB46-A548-9CF8-43903A525F91}" presName="sibTrans" presStyleCnt="0"/>
      <dgm:spPr/>
    </dgm:pt>
    <dgm:pt modelId="{C67823E4-5E6C-DE4E-B9F3-409D257EE562}" type="pres">
      <dgm:prSet presAssocID="{F26E6A15-61BE-C14B-BD08-CC06A657990F}" presName="composite" presStyleCnt="0"/>
      <dgm:spPr/>
    </dgm:pt>
    <dgm:pt modelId="{82897275-D42E-8E46-94A7-87CC37515D1B}" type="pres">
      <dgm:prSet presAssocID="{F26E6A15-61BE-C14B-BD08-CC06A657990F}" presName="ParentText" presStyleLbl="node1" presStyleIdx="2" presStyleCnt="3" custScaleX="178066">
        <dgm:presLayoutVars>
          <dgm:chMax val="1"/>
          <dgm:chPref val="1"/>
          <dgm:bulletEnabled val="1"/>
        </dgm:presLayoutVars>
      </dgm:prSet>
      <dgm:spPr/>
      <dgm:t>
        <a:bodyPr/>
        <a:lstStyle/>
        <a:p>
          <a:endParaRPr lang="en-US"/>
        </a:p>
      </dgm:t>
    </dgm:pt>
  </dgm:ptLst>
  <dgm:cxnLst>
    <dgm:cxn modelId="{E139A892-338D-BF45-A34E-4D353DDF56F1}" srcId="{4DAA5E23-2AEA-6545-898E-9C2D2FF411EA}" destId="{86761874-370B-3C42-989C-4D90A7A87F2D}" srcOrd="0" destOrd="0" parTransId="{32AA73E2-53CA-F64B-A4B5-3E8B8739F37F}" sibTransId="{0E82CF94-3F13-874A-8DB6-D5B30DE9CD2E}"/>
    <dgm:cxn modelId="{405756A6-6DA5-8548-ACD0-1ABC82B44BB2}" type="presOf" srcId="{53E57C2C-2DFF-3348-BBED-239BBCDFCF6A}" destId="{EECB216F-BF97-E24E-BD1C-2D8E222537F2}" srcOrd="0" destOrd="0" presId="urn:microsoft.com/office/officeart/2005/8/layout/StepDownProcess"/>
    <dgm:cxn modelId="{C99AA045-DFE7-1A4C-8A0F-552C04A99126}" srcId="{86761874-370B-3C42-989C-4D90A7A87F2D}" destId="{7368F35D-6CC2-D940-B283-47A182C33A54}" srcOrd="0" destOrd="0" parTransId="{007C2858-0186-E541-98C7-5B67B02A0F99}" sibTransId="{911C709D-925D-6C45-A5B3-B05AA12A0795}"/>
    <dgm:cxn modelId="{7BACBA4F-1521-7A41-B6B3-65202D0A7D54}" srcId="{4DAA5E23-2AEA-6545-898E-9C2D2FF411EA}" destId="{F26E6A15-61BE-C14B-BD08-CC06A657990F}" srcOrd="2" destOrd="0" parTransId="{00B27E00-DC07-6442-9C3B-539B1E3400CC}" sibTransId="{CEC0C237-4466-D442-AF92-AD6B7AD86FC1}"/>
    <dgm:cxn modelId="{DCDAC35A-DCB2-A64A-8C64-D09DDE61704C}" type="presOf" srcId="{4DAA5E23-2AEA-6545-898E-9C2D2FF411EA}" destId="{8640AC64-F807-4F45-A381-08E88AB7E40E}" srcOrd="0" destOrd="0" presId="urn:microsoft.com/office/officeart/2005/8/layout/StepDownProcess"/>
    <dgm:cxn modelId="{DEA94188-F136-334D-A12D-30528228B2E2}" type="presOf" srcId="{86761874-370B-3C42-989C-4D90A7A87F2D}" destId="{5E757D84-16AE-6D4A-8E78-CB2929D8074C}" srcOrd="0" destOrd="0" presId="urn:microsoft.com/office/officeart/2005/8/layout/StepDownProcess"/>
    <dgm:cxn modelId="{321311A8-6EF0-5C4F-9437-7363EF57586D}" type="presOf" srcId="{DA441882-1532-9042-BF70-C3359D811D3A}" destId="{95567B80-841C-6C4B-A275-1BFF86E1DD42}" srcOrd="0" destOrd="0" presId="urn:microsoft.com/office/officeart/2005/8/layout/StepDownProcess"/>
    <dgm:cxn modelId="{09D522AF-A701-BC40-8249-4A58C9CC828D}" type="presOf" srcId="{7368F35D-6CC2-D940-B283-47A182C33A54}" destId="{6346A36A-A6DC-E845-B401-EB07C315340B}" srcOrd="0" destOrd="0" presId="urn:microsoft.com/office/officeart/2005/8/layout/StepDownProcess"/>
    <dgm:cxn modelId="{5E35881D-AF94-3841-92E6-CFE2BDAC48D4}" srcId="{DA441882-1532-9042-BF70-C3359D811D3A}" destId="{53E57C2C-2DFF-3348-BBED-239BBCDFCF6A}" srcOrd="0" destOrd="0" parTransId="{2264CA8D-0832-4B45-A947-202681DAB28C}" sibTransId="{ED4F2254-E6E9-2549-AB76-5EFE3D64B895}"/>
    <dgm:cxn modelId="{D8B875E7-586F-4748-8CE7-069920F9A009}" srcId="{4DAA5E23-2AEA-6545-898E-9C2D2FF411EA}" destId="{DA441882-1532-9042-BF70-C3359D811D3A}" srcOrd="1" destOrd="0" parTransId="{75712977-F54F-6B4D-B404-D22755826C98}" sibTransId="{9BDB4CC1-FB46-A548-9CF8-43903A525F91}"/>
    <dgm:cxn modelId="{44F481FE-B57F-E64B-9BBD-8BB9146A7E24}" type="presOf" srcId="{F26E6A15-61BE-C14B-BD08-CC06A657990F}" destId="{82897275-D42E-8E46-94A7-87CC37515D1B}" srcOrd="0" destOrd="0" presId="urn:microsoft.com/office/officeart/2005/8/layout/StepDownProcess"/>
    <dgm:cxn modelId="{DD467608-932E-5B42-994C-7D4337DCF1E0}" type="presParOf" srcId="{8640AC64-F807-4F45-A381-08E88AB7E40E}" destId="{BBCD2C8D-40AC-674E-8697-BE0D3F94C5AF}" srcOrd="0" destOrd="0" presId="urn:microsoft.com/office/officeart/2005/8/layout/StepDownProcess"/>
    <dgm:cxn modelId="{34579949-A991-7540-A1CB-D197FAC8F6DA}" type="presParOf" srcId="{BBCD2C8D-40AC-674E-8697-BE0D3F94C5AF}" destId="{2A833B6D-75A6-8943-A0C4-501EB974FF1A}" srcOrd="0" destOrd="0" presId="urn:microsoft.com/office/officeart/2005/8/layout/StepDownProcess"/>
    <dgm:cxn modelId="{70B40AC4-BEF3-3449-8EC9-9672A47B25FA}" type="presParOf" srcId="{BBCD2C8D-40AC-674E-8697-BE0D3F94C5AF}" destId="{5E757D84-16AE-6D4A-8E78-CB2929D8074C}" srcOrd="1" destOrd="0" presId="urn:microsoft.com/office/officeart/2005/8/layout/StepDownProcess"/>
    <dgm:cxn modelId="{89B85EE3-0D1B-144F-8DD2-55A6B9113B2E}" type="presParOf" srcId="{BBCD2C8D-40AC-674E-8697-BE0D3F94C5AF}" destId="{6346A36A-A6DC-E845-B401-EB07C315340B}" srcOrd="2" destOrd="0" presId="urn:microsoft.com/office/officeart/2005/8/layout/StepDownProcess"/>
    <dgm:cxn modelId="{2B763ACB-A25C-CC4B-ACC8-9E1BF83100E3}" type="presParOf" srcId="{8640AC64-F807-4F45-A381-08E88AB7E40E}" destId="{9C2DB6FE-5408-3741-A78A-D03B10DB922E}" srcOrd="1" destOrd="0" presId="urn:microsoft.com/office/officeart/2005/8/layout/StepDownProcess"/>
    <dgm:cxn modelId="{238428CC-B2EE-7440-85B2-F8BCEB32A2E0}" type="presParOf" srcId="{8640AC64-F807-4F45-A381-08E88AB7E40E}" destId="{4B2D9637-FBB5-2F4B-B444-1E109EC13B38}" srcOrd="2" destOrd="0" presId="urn:microsoft.com/office/officeart/2005/8/layout/StepDownProcess"/>
    <dgm:cxn modelId="{701D876B-7A79-9E4B-9F8C-EB49E06FABCF}" type="presParOf" srcId="{4B2D9637-FBB5-2F4B-B444-1E109EC13B38}" destId="{526ACBC2-9A55-DB47-9D92-AC8C7BDAF372}" srcOrd="0" destOrd="0" presId="urn:microsoft.com/office/officeart/2005/8/layout/StepDownProcess"/>
    <dgm:cxn modelId="{CC91E52E-7E9F-CD43-A7D4-F700740A8E52}" type="presParOf" srcId="{4B2D9637-FBB5-2F4B-B444-1E109EC13B38}" destId="{95567B80-841C-6C4B-A275-1BFF86E1DD42}" srcOrd="1" destOrd="0" presId="urn:microsoft.com/office/officeart/2005/8/layout/StepDownProcess"/>
    <dgm:cxn modelId="{39E6FAC4-9FF2-E14E-BA38-DB3DF4EEBFC2}" type="presParOf" srcId="{4B2D9637-FBB5-2F4B-B444-1E109EC13B38}" destId="{EECB216F-BF97-E24E-BD1C-2D8E222537F2}" srcOrd="2" destOrd="0" presId="urn:microsoft.com/office/officeart/2005/8/layout/StepDownProcess"/>
    <dgm:cxn modelId="{F06E3727-498B-D546-96C9-14C7C317B1C2}" type="presParOf" srcId="{8640AC64-F807-4F45-A381-08E88AB7E40E}" destId="{43A35007-F4E0-6441-B183-D227FAF5F8ED}" srcOrd="3" destOrd="0" presId="urn:microsoft.com/office/officeart/2005/8/layout/StepDownProcess"/>
    <dgm:cxn modelId="{62D5330C-2F71-514E-8144-F94980609FE4}" type="presParOf" srcId="{8640AC64-F807-4F45-A381-08E88AB7E40E}" destId="{C67823E4-5E6C-DE4E-B9F3-409D257EE562}" srcOrd="4" destOrd="0" presId="urn:microsoft.com/office/officeart/2005/8/layout/StepDownProcess"/>
    <dgm:cxn modelId="{B6F57DE2-0C28-4944-B0DB-063D2FAD1A84}" type="presParOf" srcId="{C67823E4-5E6C-DE4E-B9F3-409D257EE562}" destId="{82897275-D42E-8E46-94A7-87CC37515D1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33B6D-75A6-8943-A0C4-501EB974FF1A}">
      <dsp:nvSpPr>
        <dsp:cNvPr id="0" name=""/>
        <dsp:cNvSpPr/>
      </dsp:nvSpPr>
      <dsp:spPr>
        <a:xfrm rot="5400000">
          <a:off x="328180" y="809799"/>
          <a:ext cx="716197" cy="815365"/>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50800" dist="20000" dir="5400000" rotWithShape="0">
            <a:srgbClr val="000000">
              <a:alpha val="42000"/>
            </a:srgbClr>
          </a:outerShdw>
        </a:effectLst>
      </dsp:spPr>
      <dsp:style>
        <a:lnRef idx="0">
          <a:scrgbClr r="0" g="0" b="0"/>
        </a:lnRef>
        <a:fillRef idx="1">
          <a:scrgbClr r="0" g="0" b="0"/>
        </a:fillRef>
        <a:effectRef idx="2">
          <a:scrgbClr r="0" g="0" b="0"/>
        </a:effectRef>
        <a:fontRef idx="minor"/>
      </dsp:style>
    </dsp:sp>
    <dsp:sp modelId="{5E757D84-16AE-6D4A-8E78-CB2929D8074C}">
      <dsp:nvSpPr>
        <dsp:cNvPr id="0" name=""/>
        <dsp:cNvSpPr/>
      </dsp:nvSpPr>
      <dsp:spPr>
        <a:xfrm>
          <a:off x="59009" y="64692"/>
          <a:ext cx="1381499" cy="843919"/>
        </a:xfrm>
        <a:prstGeom prst="roundRect">
          <a:avLst>
            <a:gd name="adj" fmla="val 16670"/>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Python </a:t>
          </a:r>
          <a:r>
            <a:rPr lang="en-US" sz="1800" kern="1200" dirty="0" err="1" smtClean="0"/>
            <a:t>Internface</a:t>
          </a:r>
          <a:endParaRPr lang="en-US" sz="1200" kern="1200" dirty="0"/>
        </a:p>
      </dsp:txBody>
      <dsp:txXfrm>
        <a:off x="100213" y="105896"/>
        <a:ext cx="1299091" cy="761511"/>
      </dsp:txXfrm>
    </dsp:sp>
    <dsp:sp modelId="{6346A36A-A6DC-E845-B401-EB07C315340B}">
      <dsp:nvSpPr>
        <dsp:cNvPr id="0" name=""/>
        <dsp:cNvSpPr/>
      </dsp:nvSpPr>
      <dsp:spPr>
        <a:xfrm>
          <a:off x="79816" y="1047299"/>
          <a:ext cx="1543367" cy="68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Company Selection</a:t>
          </a:r>
          <a:endParaRPr lang="en-US" sz="1600" kern="1200" dirty="0"/>
        </a:p>
      </dsp:txBody>
      <dsp:txXfrm>
        <a:off x="79816" y="1047299"/>
        <a:ext cx="1543367" cy="682092"/>
      </dsp:txXfrm>
    </dsp:sp>
    <dsp:sp modelId="{526ACBC2-9A55-DB47-9D92-AC8C7BDAF372}">
      <dsp:nvSpPr>
        <dsp:cNvPr id="0" name=""/>
        <dsp:cNvSpPr/>
      </dsp:nvSpPr>
      <dsp:spPr>
        <a:xfrm rot="5400000">
          <a:off x="1592542" y="1757799"/>
          <a:ext cx="716197" cy="815365"/>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50800" dist="20000" dir="5400000" rotWithShape="0">
            <a:srgbClr val="000000">
              <a:alpha val="42000"/>
            </a:srgbClr>
          </a:outerShdw>
        </a:effectLst>
      </dsp:spPr>
      <dsp:style>
        <a:lnRef idx="0">
          <a:scrgbClr r="0" g="0" b="0"/>
        </a:lnRef>
        <a:fillRef idx="1">
          <a:scrgbClr r="0" g="0" b="0"/>
        </a:fillRef>
        <a:effectRef idx="2">
          <a:scrgbClr r="0" g="0" b="0"/>
        </a:effectRef>
        <a:fontRef idx="minor"/>
      </dsp:style>
    </dsp:sp>
    <dsp:sp modelId="{95567B80-841C-6C4B-A275-1BFF86E1DD42}">
      <dsp:nvSpPr>
        <dsp:cNvPr id="0" name=""/>
        <dsp:cNvSpPr/>
      </dsp:nvSpPr>
      <dsp:spPr>
        <a:xfrm>
          <a:off x="1252285" y="963879"/>
          <a:ext cx="1506670" cy="843919"/>
        </a:xfrm>
        <a:prstGeom prst="roundRect">
          <a:avLst>
            <a:gd name="adj" fmla="val 16670"/>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Date Finder</a:t>
          </a:r>
        </a:p>
        <a:p>
          <a:pPr lvl="0" algn="ctr" defTabSz="711200">
            <a:lnSpc>
              <a:spcPct val="90000"/>
            </a:lnSpc>
            <a:spcBef>
              <a:spcPct val="0"/>
            </a:spcBef>
            <a:spcAft>
              <a:spcPct val="35000"/>
            </a:spcAft>
          </a:pPr>
          <a:r>
            <a:rPr lang="en-US" sz="1600" kern="1200" dirty="0" smtClean="0"/>
            <a:t>ML Model</a:t>
          </a:r>
          <a:endParaRPr lang="en-US" sz="1600" kern="1200" dirty="0"/>
        </a:p>
      </dsp:txBody>
      <dsp:txXfrm>
        <a:off x="1293489" y="1005083"/>
        <a:ext cx="1424262" cy="761511"/>
      </dsp:txXfrm>
    </dsp:sp>
    <dsp:sp modelId="{EECB216F-BF97-E24E-BD1C-2D8E222537F2}">
      <dsp:nvSpPr>
        <dsp:cNvPr id="0" name=""/>
        <dsp:cNvSpPr/>
      </dsp:nvSpPr>
      <dsp:spPr>
        <a:xfrm>
          <a:off x="1007263" y="1969721"/>
          <a:ext cx="1552189" cy="68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Keywords </a:t>
          </a:r>
          <a:endParaRPr lang="en-US" sz="1600" kern="1200" dirty="0"/>
        </a:p>
      </dsp:txBody>
      <dsp:txXfrm>
        <a:off x="1007263" y="1969721"/>
        <a:ext cx="1552189" cy="682092"/>
      </dsp:txXfrm>
    </dsp:sp>
    <dsp:sp modelId="{82897275-D42E-8E46-94A7-87CC37515D1B}">
      <dsp:nvSpPr>
        <dsp:cNvPr id="0" name=""/>
        <dsp:cNvSpPr/>
      </dsp:nvSpPr>
      <dsp:spPr>
        <a:xfrm>
          <a:off x="2454061" y="1911879"/>
          <a:ext cx="2146861" cy="843919"/>
        </a:xfrm>
        <a:prstGeom prst="roundRect">
          <a:avLst>
            <a:gd name="adj" fmla="val 16670"/>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Keywords Plot</a:t>
          </a:r>
        </a:p>
        <a:p>
          <a:pPr lvl="0" algn="ctr" defTabSz="622300">
            <a:lnSpc>
              <a:spcPct val="90000"/>
            </a:lnSpc>
            <a:spcBef>
              <a:spcPct val="0"/>
            </a:spcBef>
            <a:spcAft>
              <a:spcPct val="35000"/>
            </a:spcAft>
          </a:pPr>
          <a:r>
            <a:rPr lang="en-US" sz="1400" kern="1200" dirty="0" smtClean="0"/>
            <a:t>Stock Price Plot</a:t>
          </a:r>
          <a:endParaRPr lang="en-US" sz="1400" kern="1200" dirty="0"/>
        </a:p>
      </dsp:txBody>
      <dsp:txXfrm>
        <a:off x="2495265" y="1953083"/>
        <a:ext cx="2064453" cy="761511"/>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3B969-CF17-E444-9EE8-A0C896DDE123}" type="datetimeFigureOut">
              <a:rPr lang="en-US" smtClean="0"/>
              <a:t>6/4/17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6BC17B-1A94-924A-AC22-28F4A532A910}" type="slidenum">
              <a:rPr lang="en-US" smtClean="0"/>
              <a:t>‹#›</a:t>
            </a:fld>
            <a:endParaRPr lang="en-US"/>
          </a:p>
        </p:txBody>
      </p:sp>
    </p:spTree>
    <p:extLst>
      <p:ext uri="{BB962C8B-B14F-4D97-AF65-F5344CB8AC3E}">
        <p14:creationId xmlns:p14="http://schemas.microsoft.com/office/powerpoint/2010/main" val="1842390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6BC17B-1A94-924A-AC22-28F4A532A910}" type="slidenum">
              <a:rPr lang="en-US" smtClean="0"/>
              <a:t>7</a:t>
            </a:fld>
            <a:endParaRPr lang="en-US"/>
          </a:p>
        </p:txBody>
      </p:sp>
    </p:spTree>
    <p:extLst>
      <p:ext uri="{BB962C8B-B14F-4D97-AF65-F5344CB8AC3E}">
        <p14:creationId xmlns:p14="http://schemas.microsoft.com/office/powerpoint/2010/main" val="484511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10733828" y="1110597"/>
            <a:ext cx="2286000" cy="508000"/>
          </a:xfrm>
        </p:spPr>
        <p:txBody>
          <a:bodyPr/>
          <a:lstStyle/>
          <a:p>
            <a:fld id="{90D1315B-4626-4237-A5E3-0C0023FBFD22}" type="datetimeFigureOut">
              <a:rPr lang="en-US" smtClean="0"/>
              <a:t>6/4/17</a:t>
            </a:fld>
            <a:endParaRPr lang="en-US"/>
          </a:p>
        </p:txBody>
      </p:sp>
      <p:sp>
        <p:nvSpPr>
          <p:cNvPr id="17" name="Footer Placeholder 16"/>
          <p:cNvSpPr>
            <a:spLocks noGrp="1"/>
          </p:cNvSpPr>
          <p:nvPr>
            <p:ph type="ftr" sz="quarter" idx="11"/>
          </p:nvPr>
        </p:nvSpPr>
        <p:spPr bwMode="auto">
          <a:xfrm rot="5400000">
            <a:off x="10045959" y="4117661"/>
            <a:ext cx="3657600" cy="512064"/>
          </a:xfrm>
        </p:spPr>
        <p:txBody>
          <a:bodyPr/>
          <a:lstStyle/>
          <a:p>
            <a:endParaRPr lang="en-US"/>
          </a:p>
        </p:txBody>
      </p:sp>
      <p:sp>
        <p:nvSpPr>
          <p:cNvPr id="10" name="Rectangle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767392" y="4928702"/>
            <a:ext cx="812800" cy="517524"/>
          </a:xfrm>
        </p:spPr>
        <p:txBody>
          <a:bodyPr/>
          <a:lstStyle/>
          <a:p>
            <a:fld id="{37B6B6DD-C768-4533-A3D9-A2C8F2B45D5F}"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0D1315B-4626-4237-A5E3-0C0023FBFD22}" type="datetimeFigureOut">
              <a:rPr lang="en-US" smtClean="0"/>
              <a:t>6/4/17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0D1315B-4626-4237-A5E3-0C0023FBFD22}" type="datetimeFigureOut">
              <a:rPr lang="en-US" smtClean="0"/>
              <a:t>6/4/17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600200"/>
            <a:ext cx="99568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90D1315B-4626-4237-A5E3-0C0023FBFD22}" type="datetimeFigureOut">
              <a:rPr lang="en-US" smtClean="0"/>
              <a:t>6/4/17</a:t>
            </a:fld>
            <a:endParaRPr lang="en-US"/>
          </a:p>
        </p:txBody>
      </p:sp>
      <p:sp>
        <p:nvSpPr>
          <p:cNvPr id="9" name="Slide Number Placeholder 8"/>
          <p:cNvSpPr>
            <a:spLocks noGrp="1"/>
          </p:cNvSpPr>
          <p:nvPr>
            <p:ph type="sldNum" sz="quarter" idx="15"/>
          </p:nvPr>
        </p:nvSpPr>
        <p:spPr/>
        <p:txBody>
          <a:bodyPr rtlCol="0"/>
          <a:lstStyle/>
          <a:p>
            <a:fld id="{37B6B6DD-C768-4533-A3D9-A2C8F2B45D5F}"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90D1315B-4626-4237-A5E3-0C0023FBFD22}" type="datetimeFigureOut">
              <a:rPr lang="en-US" smtClean="0"/>
              <a:t>6/4/17</a:t>
            </a:fld>
            <a:endParaRPr lang="en-US"/>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lang="en-US"/>
          </a:p>
        </p:txBody>
      </p:sp>
      <p:sp>
        <p:nvSpPr>
          <p:cNvPr id="9" name="Rectangle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787488" y="4928702"/>
            <a:ext cx="812800" cy="517524"/>
          </a:xfrm>
        </p:spPr>
        <p:txBody>
          <a:bodyPr/>
          <a:lstStyle/>
          <a:p>
            <a:fld id="{37B6B6DD-C768-4533-A3D9-A2C8F2B45D5F}"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90D1315B-4626-4237-A5E3-0C0023FBFD22}" type="datetimeFigureOut">
              <a:rPr lang="en-US" smtClean="0"/>
              <a:t>6/4/17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6B6DD-C768-4533-A3D9-A2C8F2B45D5F}" type="slidenum">
              <a:rPr lang="en-US" smtClean="0"/>
              <a:t>‹#›</a:t>
            </a:fld>
            <a:endParaRPr lang="en-US"/>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90D1315B-4626-4237-A5E3-0C0023FBFD22}" type="datetimeFigureOut">
              <a:rPr lang="en-US" smtClean="0"/>
              <a:t>6/4/17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B6B6DD-C768-4533-A3D9-A2C8F2B45D5F}" type="slidenum">
              <a:rPr lang="en-US" smtClean="0"/>
              <a:t>‹#›</a:t>
            </a:fld>
            <a:endParaRPr lang="en-US"/>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90D1315B-4626-4237-A5E3-0C0023FBFD22}" type="datetimeFigureOut">
              <a:rPr lang="en-US" smtClean="0"/>
              <a:t>6/4/17</a:t>
            </a:fld>
            <a:endParaRPr lang="en-US"/>
          </a:p>
        </p:txBody>
      </p:sp>
      <p:sp>
        <p:nvSpPr>
          <p:cNvPr id="7" name="Slide Number Placeholder 6"/>
          <p:cNvSpPr>
            <a:spLocks noGrp="1"/>
          </p:cNvSpPr>
          <p:nvPr>
            <p:ph type="sldNum" sz="quarter" idx="11"/>
          </p:nvPr>
        </p:nvSpPr>
        <p:spPr/>
        <p:txBody>
          <a:bodyPr rtlCol="0"/>
          <a:lstStyle/>
          <a:p>
            <a:fld id="{37B6B6DD-C768-4533-A3D9-A2C8F2B45D5F}"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D1315B-4626-4237-A5E3-0C0023FBFD22}" type="datetimeFigureOut">
              <a:rPr lang="en-US" smtClean="0"/>
              <a:t>6/4/17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90D1315B-4626-4237-A5E3-0C0023FBFD22}" type="datetimeFigureOut">
              <a:rPr lang="en-US" smtClean="0"/>
              <a:t>6/4/17</a:t>
            </a:fld>
            <a:endParaRPr lang="en-US"/>
          </a:p>
        </p:txBody>
      </p:sp>
      <p:sp>
        <p:nvSpPr>
          <p:cNvPr id="22" name="Slide Number Placeholder 21"/>
          <p:cNvSpPr>
            <a:spLocks noGrp="1"/>
          </p:cNvSpPr>
          <p:nvPr>
            <p:ph type="sldNum" sz="quarter" idx="15"/>
          </p:nvPr>
        </p:nvSpPr>
        <p:spPr/>
        <p:txBody>
          <a:bodyPr rtlCol="0"/>
          <a:lstStyle/>
          <a:p>
            <a:fld id="{37B6B6DD-C768-4533-A3D9-A2C8F2B45D5F}"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90D1315B-4626-4237-A5E3-0C0023FBFD22}" type="datetimeFigureOut">
              <a:rPr lang="en-US" smtClean="0"/>
              <a:t>6/4/17</a:t>
            </a:fld>
            <a:endParaRPr lang="en-US"/>
          </a:p>
        </p:txBody>
      </p:sp>
      <p:sp>
        <p:nvSpPr>
          <p:cNvPr id="18" name="Slide Number Placeholder 17"/>
          <p:cNvSpPr>
            <a:spLocks noGrp="1"/>
          </p:cNvSpPr>
          <p:nvPr>
            <p:ph type="sldNum" sz="quarter" idx="11"/>
          </p:nvPr>
        </p:nvSpPr>
        <p:spPr/>
        <p:txBody>
          <a:bodyPr rtlCol="0"/>
          <a:lstStyle/>
          <a:p>
            <a:fld id="{37B6B6DD-C768-4533-A3D9-A2C8F2B45D5F}"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90D1315B-4626-4237-A5E3-0C0023FBFD22}" type="datetimeFigureOut">
              <a:rPr lang="en-US" smtClean="0"/>
              <a:t>6/4/17</a:t>
            </a:fld>
            <a:endParaRPr lang="en-US"/>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37B6B6DD-C768-4533-A3D9-A2C8F2B45D5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85370" y="2172222"/>
            <a:ext cx="8229600" cy="1894362"/>
          </a:xfrm>
        </p:spPr>
        <p:txBody>
          <a:bodyPr>
            <a:normAutofit/>
          </a:bodyPr>
          <a:lstStyle/>
          <a:p>
            <a:r>
              <a:rPr lang="en-US" sz="4800" dirty="0"/>
              <a:t>Searching for Success</a:t>
            </a:r>
          </a:p>
        </p:txBody>
      </p:sp>
      <p:sp>
        <p:nvSpPr>
          <p:cNvPr id="3" name="Subtitle 2"/>
          <p:cNvSpPr>
            <a:spLocks noGrp="1"/>
          </p:cNvSpPr>
          <p:nvPr>
            <p:ph type="subTitle" idx="1"/>
          </p:nvPr>
        </p:nvSpPr>
        <p:spPr>
          <a:xfrm>
            <a:off x="3060526" y="3976188"/>
            <a:ext cx="8229600" cy="1371600"/>
          </a:xfrm>
        </p:spPr>
        <p:txBody>
          <a:bodyPr>
            <a:normAutofit/>
          </a:bodyPr>
          <a:lstStyle/>
          <a:p>
            <a:r>
              <a:rPr lang="en-US" sz="2000" dirty="0"/>
              <a:t>Using google searches to predict the stock market</a:t>
            </a:r>
          </a:p>
        </p:txBody>
      </p:sp>
      <p:sp>
        <p:nvSpPr>
          <p:cNvPr id="4" name="TextBox 3"/>
          <p:cNvSpPr txBox="1"/>
          <p:nvPr/>
        </p:nvSpPr>
        <p:spPr>
          <a:xfrm>
            <a:off x="2702257" y="4954137"/>
            <a:ext cx="8284191" cy="369332"/>
          </a:xfrm>
          <a:prstGeom prst="rect">
            <a:avLst/>
          </a:prstGeom>
          <a:noFill/>
        </p:spPr>
        <p:txBody>
          <a:bodyPr wrap="square" rtlCol="0">
            <a:spAutoFit/>
          </a:bodyPr>
          <a:lstStyle/>
          <a:p>
            <a:r>
              <a:rPr lang="en-US" dirty="0" err="1">
                <a:solidFill>
                  <a:schemeClr val="accent6">
                    <a:lumMod val="50000"/>
                  </a:schemeClr>
                </a:solidFill>
              </a:rPr>
              <a:t>Jahnavi</a:t>
            </a:r>
            <a:r>
              <a:rPr lang="en-US" dirty="0">
                <a:solidFill>
                  <a:schemeClr val="accent6">
                    <a:lumMod val="50000"/>
                  </a:schemeClr>
                </a:solidFill>
              </a:rPr>
              <a:t> </a:t>
            </a:r>
            <a:r>
              <a:rPr lang="en-US" dirty="0" err="1">
                <a:solidFill>
                  <a:schemeClr val="accent6">
                    <a:lumMod val="50000"/>
                  </a:schemeClr>
                </a:solidFill>
              </a:rPr>
              <a:t>Jasti</a:t>
            </a:r>
            <a:r>
              <a:rPr lang="en-US" dirty="0">
                <a:solidFill>
                  <a:schemeClr val="accent6">
                    <a:lumMod val="50000"/>
                  </a:schemeClr>
                </a:solidFill>
              </a:rPr>
              <a:t>, </a:t>
            </a:r>
            <a:r>
              <a:rPr lang="en-US" dirty="0" err="1" smtClean="0">
                <a:solidFill>
                  <a:schemeClr val="accent6">
                    <a:lumMod val="50000"/>
                  </a:schemeClr>
                </a:solidFill>
              </a:rPr>
              <a:t>Khyati</a:t>
            </a:r>
            <a:r>
              <a:rPr lang="en-US" dirty="0" smtClean="0">
                <a:solidFill>
                  <a:schemeClr val="accent6">
                    <a:lumMod val="50000"/>
                  </a:schemeClr>
                </a:solidFill>
              </a:rPr>
              <a:t> Parekh,  Erin Orbits, Abhishek Varma, Angel Wang</a:t>
            </a:r>
            <a:endParaRPr lang="en-US" dirty="0">
              <a:solidFill>
                <a:schemeClr val="accent6">
                  <a:lumMod val="50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6574" y="568908"/>
            <a:ext cx="2478396" cy="1431522"/>
          </a:xfrm>
          <a:prstGeom prst="rect">
            <a:avLst/>
          </a:prstGeom>
        </p:spPr>
      </p:pic>
    </p:spTree>
    <p:extLst>
      <p:ext uri="{BB962C8B-B14F-4D97-AF65-F5344CB8AC3E}">
        <p14:creationId xmlns:p14="http://schemas.microsoft.com/office/powerpoint/2010/main" val="5933302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Control Logic – Earnings Report Module</a:t>
            </a:r>
            <a:endParaRPr lang="en-US" sz="3200" dirty="0"/>
          </a:p>
        </p:txBody>
      </p:sp>
      <p:pic>
        <p:nvPicPr>
          <p:cNvPr id="5" name="Picture Placeholder 7"/>
          <p:cNvPicPr>
            <a:picLocks noChangeAspect="1"/>
          </p:cNvPicPr>
          <p:nvPr/>
        </p:nvPicPr>
        <p:blipFill>
          <a:blip r:embed="rId2">
            <a:extLst>
              <a:ext uri="{28A0092B-C50C-407E-A947-70E740481C1C}">
                <a14:useLocalDpi xmlns:a14="http://schemas.microsoft.com/office/drawing/2010/main" val="0"/>
              </a:ext>
            </a:extLst>
          </a:blip>
          <a:srcRect l="3763" t="20699" r="9544" b="64034"/>
          <a:stretch>
            <a:fillRect/>
          </a:stretch>
        </p:blipFill>
        <p:spPr>
          <a:xfrm>
            <a:off x="526072" y="2019300"/>
            <a:ext cx="9421812" cy="1227138"/>
          </a:xfrm>
          <a:prstGeom prst="rect">
            <a:avLst/>
          </a:prstGeom>
        </p:spPr>
      </p:pic>
      <p:pic>
        <p:nvPicPr>
          <p:cNvPr id="6" name="Picture 9"/>
          <p:cNvPicPr>
            <a:picLocks noChangeAspect="1"/>
          </p:cNvPicPr>
          <p:nvPr/>
        </p:nvPicPr>
        <p:blipFill>
          <a:blip r:embed="rId2">
            <a:extLst>
              <a:ext uri="{28A0092B-C50C-407E-A947-70E740481C1C}">
                <a14:useLocalDpi xmlns:a14="http://schemas.microsoft.com/office/drawing/2010/main" val="0"/>
              </a:ext>
            </a:extLst>
          </a:blip>
          <a:srcRect l="4399" t="67766" r="20593"/>
          <a:stretch>
            <a:fillRect/>
          </a:stretch>
        </p:blipFill>
        <p:spPr bwMode="auto">
          <a:xfrm>
            <a:off x="726489" y="3699028"/>
            <a:ext cx="6956425" cy="221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3"/>
          <p:cNvSpPr txBox="1">
            <a:spLocks/>
          </p:cNvSpPr>
          <p:nvPr/>
        </p:nvSpPr>
        <p:spPr bwMode="auto">
          <a:xfrm>
            <a:off x="526072" y="1617662"/>
            <a:ext cx="77120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a:lnSpc>
                <a:spcPct val="90000"/>
              </a:lnSpc>
              <a:spcBef>
                <a:spcPts val="500"/>
              </a:spcBef>
              <a:buFont typeface="Arial" charset="0"/>
              <a:buChar char="•"/>
              <a:defRPr sz="2400">
                <a:solidFill>
                  <a:schemeClr val="tx1"/>
                </a:solidFill>
                <a:latin typeface="Calibri" pitchFamily="34" charset="0"/>
              </a:defRPr>
            </a:lvl2pPr>
            <a:lvl3pPr>
              <a:lnSpc>
                <a:spcPct val="90000"/>
              </a:lnSpc>
              <a:spcBef>
                <a:spcPts val="500"/>
              </a:spcBef>
              <a:buFont typeface="Arial" charset="0"/>
              <a:buChar char="•"/>
              <a:defRPr sz="2000">
                <a:solidFill>
                  <a:schemeClr val="tx1"/>
                </a:solidFill>
                <a:latin typeface="Calibri" pitchFamily="34" charset="0"/>
              </a:defRPr>
            </a:lvl3pPr>
            <a:lvl4pPr>
              <a:lnSpc>
                <a:spcPct val="90000"/>
              </a:lnSpc>
              <a:spcBef>
                <a:spcPts val="500"/>
              </a:spcBef>
              <a:buFont typeface="Arial" charset="0"/>
              <a:buChar char="•"/>
              <a:defRPr>
                <a:solidFill>
                  <a:schemeClr val="tx1"/>
                </a:solidFill>
                <a:latin typeface="Calibri" pitchFamily="34" charset="0"/>
              </a:defRPr>
            </a:lvl4pPr>
            <a:lvl5pPr>
              <a:lnSpc>
                <a:spcPct val="90000"/>
              </a:lnSpc>
              <a:spcBef>
                <a:spcPts val="500"/>
              </a:spcBef>
              <a:buFont typeface="Arial" charset="0"/>
              <a:buChar char="•"/>
              <a:defRPr>
                <a:solidFill>
                  <a:schemeClr val="tx1"/>
                </a:solidFill>
                <a:latin typeface="Calibri" pitchFamily="34" charset="0"/>
              </a:defRPr>
            </a:lvl5pPr>
            <a:lvl6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6pPr>
            <a:lvl7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7pPr>
            <a:lvl8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8pPr>
            <a:lvl9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buFont typeface="Arial" charset="0"/>
              <a:buNone/>
            </a:pPr>
            <a:r>
              <a:rPr lang="en-US" altLang="en-US" sz="2400" dirty="0" err="1">
                <a:latin typeface="Arial" charset="0"/>
                <a:cs typeface="Arial" charset="0"/>
              </a:rPr>
              <a:t>get_quarter_begin</a:t>
            </a:r>
            <a:r>
              <a:rPr lang="en-US" altLang="en-US" sz="2400" dirty="0">
                <a:latin typeface="Arial" charset="0"/>
                <a:cs typeface="Arial" charset="0"/>
              </a:rPr>
              <a:t>():</a:t>
            </a:r>
          </a:p>
        </p:txBody>
      </p:sp>
      <p:sp>
        <p:nvSpPr>
          <p:cNvPr id="8" name="Text Placeholder 3"/>
          <p:cNvSpPr txBox="1">
            <a:spLocks/>
          </p:cNvSpPr>
          <p:nvPr/>
        </p:nvSpPr>
        <p:spPr bwMode="auto">
          <a:xfrm>
            <a:off x="526071" y="3325487"/>
            <a:ext cx="77120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a:lnSpc>
                <a:spcPct val="90000"/>
              </a:lnSpc>
              <a:spcBef>
                <a:spcPts val="500"/>
              </a:spcBef>
              <a:buFont typeface="Arial" charset="0"/>
              <a:buChar char="•"/>
              <a:defRPr sz="2400">
                <a:solidFill>
                  <a:schemeClr val="tx1"/>
                </a:solidFill>
                <a:latin typeface="Calibri" pitchFamily="34" charset="0"/>
              </a:defRPr>
            </a:lvl2pPr>
            <a:lvl3pPr>
              <a:lnSpc>
                <a:spcPct val="90000"/>
              </a:lnSpc>
              <a:spcBef>
                <a:spcPts val="500"/>
              </a:spcBef>
              <a:buFont typeface="Arial" charset="0"/>
              <a:buChar char="•"/>
              <a:defRPr sz="2000">
                <a:solidFill>
                  <a:schemeClr val="tx1"/>
                </a:solidFill>
                <a:latin typeface="Calibri" pitchFamily="34" charset="0"/>
              </a:defRPr>
            </a:lvl3pPr>
            <a:lvl4pPr>
              <a:lnSpc>
                <a:spcPct val="90000"/>
              </a:lnSpc>
              <a:spcBef>
                <a:spcPts val="500"/>
              </a:spcBef>
              <a:buFont typeface="Arial" charset="0"/>
              <a:buChar char="•"/>
              <a:defRPr>
                <a:solidFill>
                  <a:schemeClr val="tx1"/>
                </a:solidFill>
                <a:latin typeface="Calibri" pitchFamily="34" charset="0"/>
              </a:defRPr>
            </a:lvl4pPr>
            <a:lvl5pPr>
              <a:lnSpc>
                <a:spcPct val="90000"/>
              </a:lnSpc>
              <a:spcBef>
                <a:spcPts val="500"/>
              </a:spcBef>
              <a:buFont typeface="Arial" charset="0"/>
              <a:buChar char="•"/>
              <a:defRPr>
                <a:solidFill>
                  <a:schemeClr val="tx1"/>
                </a:solidFill>
                <a:latin typeface="Calibri" pitchFamily="34" charset="0"/>
              </a:defRPr>
            </a:lvl5pPr>
            <a:lvl6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6pPr>
            <a:lvl7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7pPr>
            <a:lvl8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8pPr>
            <a:lvl9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buFont typeface="Arial" charset="0"/>
              <a:buNone/>
            </a:pPr>
            <a:r>
              <a:rPr lang="en-US" altLang="en-US" sz="2400" dirty="0" err="1">
                <a:latin typeface="Arial" charset="0"/>
                <a:cs typeface="Arial" charset="0"/>
              </a:rPr>
              <a:t>get_quarter_end</a:t>
            </a:r>
            <a:r>
              <a:rPr lang="en-US" altLang="en-US" sz="2400" dirty="0">
                <a:latin typeface="Arial" charset="0"/>
                <a:cs typeface="Arial" charset="0"/>
              </a:rPr>
              <a:t>(</a:t>
            </a:r>
            <a:r>
              <a:rPr lang="en-US" altLang="en-US" sz="2400" dirty="0" err="1">
                <a:latin typeface="Arial" charset="0"/>
                <a:cs typeface="Arial" charset="0"/>
              </a:rPr>
              <a:t>par_date</a:t>
            </a:r>
            <a:r>
              <a:rPr lang="en-US" altLang="en-US" sz="2400" dirty="0">
                <a:latin typeface="Arial" charset="0"/>
                <a:cs typeface="Arial" charset="0"/>
              </a:rPr>
              <a:t>=None):</a:t>
            </a:r>
          </a:p>
        </p:txBody>
      </p:sp>
      <p:sp>
        <p:nvSpPr>
          <p:cNvPr id="11" name="TextBox 10"/>
          <p:cNvSpPr txBox="1">
            <a:spLocks noChangeArrowheads="1"/>
          </p:cNvSpPr>
          <p:nvPr/>
        </p:nvSpPr>
        <p:spPr bwMode="auto">
          <a:xfrm>
            <a:off x="5713184" y="1464538"/>
            <a:ext cx="5049924" cy="707886"/>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000" dirty="0">
                <a:latin typeface="Gill Sans MT" pitchFamily="34" charset="0"/>
              </a:rPr>
              <a:t>Constructing dates for 1st day of Jan., April, July, &amp; Oct. of current year</a:t>
            </a:r>
          </a:p>
        </p:txBody>
      </p:sp>
      <p:cxnSp>
        <p:nvCxnSpPr>
          <p:cNvPr id="12" name="Straight Connector 11"/>
          <p:cNvCxnSpPr/>
          <p:nvPr/>
        </p:nvCxnSpPr>
        <p:spPr>
          <a:xfrm flipV="1">
            <a:off x="4996907" y="2172424"/>
            <a:ext cx="704850" cy="147637"/>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13" name="TextBox 14"/>
          <p:cNvSpPr txBox="1">
            <a:spLocks noChangeArrowheads="1"/>
          </p:cNvSpPr>
          <p:nvPr/>
        </p:nvSpPr>
        <p:spPr bwMode="auto">
          <a:xfrm>
            <a:off x="5701757" y="3697051"/>
            <a:ext cx="5727373" cy="707886"/>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000" dirty="0">
                <a:latin typeface="Gill Sans MT" pitchFamily="34" charset="0"/>
              </a:rPr>
              <a:t>Constructing end dates is trickier b/c </a:t>
            </a:r>
            <a:r>
              <a:rPr lang="en-US" altLang="en-US" dirty="0">
                <a:latin typeface="Gill Sans MT" pitchFamily="34" charset="0"/>
              </a:rPr>
              <a:t>sometimes the </a:t>
            </a:r>
            <a:r>
              <a:rPr lang="en-US" altLang="en-US" sz="2000" dirty="0">
                <a:latin typeface="Gill Sans MT" pitchFamily="34" charset="0"/>
              </a:rPr>
              <a:t>year, month </a:t>
            </a:r>
            <a:r>
              <a:rPr lang="en-US" altLang="en-US" dirty="0">
                <a:latin typeface="Gill Sans MT" pitchFamily="34" charset="0"/>
              </a:rPr>
              <a:t>&amp; </a:t>
            </a:r>
            <a:r>
              <a:rPr lang="en-US" altLang="en-US" sz="2000" dirty="0">
                <a:latin typeface="Gill Sans MT" pitchFamily="34" charset="0"/>
              </a:rPr>
              <a:t>day all change</a:t>
            </a:r>
          </a:p>
        </p:txBody>
      </p:sp>
      <p:cxnSp>
        <p:nvCxnSpPr>
          <p:cNvPr id="14" name="Straight Connector 13"/>
          <p:cNvCxnSpPr/>
          <p:nvPr/>
        </p:nvCxnSpPr>
        <p:spPr>
          <a:xfrm flipV="1">
            <a:off x="5008334" y="4411108"/>
            <a:ext cx="704850" cy="147637"/>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6844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861964" cy="1143000"/>
          </a:xfrm>
        </p:spPr>
        <p:txBody>
          <a:bodyPr>
            <a:noAutofit/>
          </a:bodyPr>
          <a:lstStyle/>
          <a:p>
            <a:r>
              <a:rPr lang="en-US" sz="3200" b="1" dirty="0"/>
              <a:t>Control Logic – </a:t>
            </a:r>
            <a:r>
              <a:rPr lang="en-US" sz="3200" b="1" dirty="0" err="1"/>
              <a:t>PredictionStockPrice</a:t>
            </a:r>
            <a:r>
              <a:rPr lang="en-US" sz="3200" b="1" dirty="0"/>
              <a:t> Module</a:t>
            </a:r>
            <a:r>
              <a:rPr lang="en-US" sz="3200" dirty="0"/>
              <a:t/>
            </a:r>
            <a:br>
              <a:rPr lang="en-US" sz="3200" dirty="0"/>
            </a:br>
            <a:endParaRPr lang="en-US" sz="3200" dirty="0"/>
          </a:p>
        </p:txBody>
      </p:sp>
      <p:sp>
        <p:nvSpPr>
          <p:cNvPr id="3" name="Content Placeholder 2"/>
          <p:cNvSpPr>
            <a:spLocks noGrp="1"/>
          </p:cNvSpPr>
          <p:nvPr>
            <p:ph sz="quarter" idx="1"/>
          </p:nvPr>
        </p:nvSpPr>
        <p:spPr>
          <a:xfrm>
            <a:off x="609600" y="1272654"/>
            <a:ext cx="9956800" cy="4873752"/>
          </a:xfrm>
        </p:spPr>
        <p:txBody>
          <a:bodyPr>
            <a:normAutofit fontScale="92500"/>
          </a:bodyPr>
          <a:lstStyle/>
          <a:p>
            <a:pPr marL="342900" lvl="1" indent="-342900"/>
            <a:r>
              <a:rPr lang="en-US" dirty="0"/>
              <a:t>Use LASSO regression to identify the keywords that have the highest impact on the stock price.</a:t>
            </a:r>
          </a:p>
          <a:p>
            <a:pPr lvl="1"/>
            <a:r>
              <a:rPr lang="en-US" sz="1800" b="1" dirty="0"/>
              <a:t>Inputs</a:t>
            </a:r>
            <a:r>
              <a:rPr lang="en-US" sz="1800" dirty="0"/>
              <a:t>:</a:t>
            </a:r>
          </a:p>
          <a:p>
            <a:pPr lvl="1"/>
            <a:r>
              <a:rPr lang="en-US" sz="1800" dirty="0"/>
              <a:t>Potential Keywords and their Google Trend Index from </a:t>
            </a:r>
            <a:r>
              <a:rPr lang="en-US" sz="1800" dirty="0" err="1" smtClean="0"/>
              <a:t>PyTrends</a:t>
            </a:r>
            <a:r>
              <a:rPr lang="en-US" sz="1800" dirty="0" smtClean="0"/>
              <a:t> 2007-2017</a:t>
            </a:r>
            <a:endParaRPr lang="en-US" sz="1800" dirty="0"/>
          </a:p>
          <a:p>
            <a:pPr lvl="1"/>
            <a:r>
              <a:rPr lang="en-US" sz="1800" dirty="0"/>
              <a:t>Daily stock performance of </a:t>
            </a:r>
            <a:r>
              <a:rPr lang="en-US" sz="1800" dirty="0" smtClean="0"/>
              <a:t>Company 2007-2017</a:t>
            </a:r>
            <a:endParaRPr lang="en-US" sz="1800" dirty="0"/>
          </a:p>
          <a:p>
            <a:pPr lvl="1"/>
            <a:r>
              <a:rPr lang="en-US" sz="1800" b="1" dirty="0"/>
              <a:t>Outputs</a:t>
            </a:r>
            <a:r>
              <a:rPr lang="en-US" sz="1800" dirty="0"/>
              <a:t>:</a:t>
            </a:r>
          </a:p>
          <a:p>
            <a:pPr lvl="1"/>
            <a:r>
              <a:rPr lang="en-US" sz="1800" dirty="0" smtClean="0"/>
              <a:t>5 keywords </a:t>
            </a:r>
            <a:r>
              <a:rPr lang="en-US" sz="1800" dirty="0"/>
              <a:t>that have a high impact on the prediction model.</a:t>
            </a:r>
            <a:endParaRPr lang="en-US" dirty="0"/>
          </a:p>
          <a:p>
            <a:pPr marL="342900" lvl="1" indent="-342900"/>
            <a:r>
              <a:rPr lang="en-US" dirty="0" smtClean="0"/>
              <a:t>Use Logistic regression </a:t>
            </a:r>
            <a:r>
              <a:rPr lang="en-US" dirty="0"/>
              <a:t>with the identified keywords to calculate the likelihood of stock price change.</a:t>
            </a:r>
          </a:p>
          <a:p>
            <a:pPr lvl="1"/>
            <a:r>
              <a:rPr lang="en-US" sz="1900" b="1" dirty="0"/>
              <a:t>Inputs</a:t>
            </a:r>
            <a:r>
              <a:rPr lang="en-US" sz="1900" dirty="0"/>
              <a:t>:</a:t>
            </a:r>
          </a:p>
          <a:p>
            <a:pPr lvl="1"/>
            <a:r>
              <a:rPr lang="en-US" sz="1900" dirty="0"/>
              <a:t>Keywords identified by LASSO</a:t>
            </a:r>
            <a:r>
              <a:rPr lang="en-US" sz="1900" dirty="0" smtClean="0"/>
              <a:t>. </a:t>
            </a:r>
            <a:endParaRPr lang="en-US" sz="1900" dirty="0"/>
          </a:p>
          <a:p>
            <a:pPr lvl="1"/>
            <a:r>
              <a:rPr lang="en-US" sz="1900" dirty="0"/>
              <a:t>Stock Performance of Company.</a:t>
            </a:r>
          </a:p>
          <a:p>
            <a:pPr lvl="1"/>
            <a:r>
              <a:rPr lang="en-US" sz="1900" dirty="0" smtClean="0"/>
              <a:t>Dates (Quarter Start </a:t>
            </a:r>
            <a:r>
              <a:rPr lang="mr-IN" sz="1900" dirty="0" smtClean="0"/>
              <a:t>–</a:t>
            </a:r>
            <a:r>
              <a:rPr lang="en-US" sz="1900" dirty="0" smtClean="0"/>
              <a:t> Current Date)</a:t>
            </a:r>
          </a:p>
          <a:p>
            <a:pPr lvl="1"/>
            <a:r>
              <a:rPr lang="en-US" sz="1900" b="1" dirty="0" smtClean="0"/>
              <a:t>Output</a:t>
            </a:r>
            <a:r>
              <a:rPr lang="en-US" sz="1900" dirty="0"/>
              <a:t>:</a:t>
            </a:r>
          </a:p>
          <a:p>
            <a:pPr lvl="1"/>
            <a:r>
              <a:rPr lang="en-US" sz="1900" dirty="0"/>
              <a:t>A probability of the stock going up or down when the quarterly reports are published</a:t>
            </a:r>
            <a:r>
              <a:rPr lang="en-US" sz="1900" dirty="0" smtClean="0"/>
              <a:t>.</a:t>
            </a:r>
            <a:endParaRPr lang="en-US" sz="1900" dirty="0"/>
          </a:p>
        </p:txBody>
      </p:sp>
    </p:spTree>
    <p:extLst>
      <p:ext uri="{BB962C8B-B14F-4D97-AF65-F5344CB8AC3E}">
        <p14:creationId xmlns:p14="http://schemas.microsoft.com/office/powerpoint/2010/main" val="8113440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45828" y="202566"/>
            <a:ext cx="10536269" cy="4429379"/>
          </a:xfrm>
        </p:spPr>
      </p:pic>
      <p:sp>
        <p:nvSpPr>
          <p:cNvPr id="5" name="TextBox 14"/>
          <p:cNvSpPr txBox="1">
            <a:spLocks noChangeArrowheads="1"/>
          </p:cNvSpPr>
          <p:nvPr/>
        </p:nvSpPr>
        <p:spPr bwMode="auto">
          <a:xfrm>
            <a:off x="4885899" y="4840166"/>
            <a:ext cx="5680501" cy="923330"/>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marL="342900" lvl="1" indent="-342900"/>
            <a:r>
              <a:rPr lang="en-US" dirty="0"/>
              <a:t>Keywords selected by ML Model for Amazon: Amazon Kindle,  Amazon Order,   Amazon Recall,  Amazon Sucks,   Amazon </a:t>
            </a:r>
            <a:r>
              <a:rPr lang="en-US" dirty="0" smtClean="0"/>
              <a:t>Echo</a:t>
            </a:r>
            <a:endParaRPr lang="en-US" dirty="0"/>
          </a:p>
        </p:txBody>
      </p:sp>
      <p:cxnSp>
        <p:nvCxnSpPr>
          <p:cNvPr id="6" name="Straight Connector 5"/>
          <p:cNvCxnSpPr/>
          <p:nvPr/>
        </p:nvCxnSpPr>
        <p:spPr>
          <a:xfrm>
            <a:off x="3739487" y="4704017"/>
            <a:ext cx="1040782" cy="413893"/>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5828" y="6299263"/>
            <a:ext cx="5429692" cy="369332"/>
          </a:xfrm>
          <a:prstGeom prst="rect">
            <a:avLst/>
          </a:prstGeom>
        </p:spPr>
        <p:txBody>
          <a:bodyPr wrap="none">
            <a:spAutoFit/>
          </a:bodyPr>
          <a:lstStyle/>
          <a:p>
            <a:r>
              <a:rPr lang="de-DE" dirty="0" err="1"/>
              <a:t>Current</a:t>
            </a:r>
            <a:r>
              <a:rPr lang="de-DE" dirty="0"/>
              <a:t> </a:t>
            </a:r>
            <a:r>
              <a:rPr lang="de-DE" dirty="0" err="1"/>
              <a:t>Quarter</a:t>
            </a:r>
            <a:r>
              <a:rPr lang="de-DE" dirty="0"/>
              <a:t> Date: 04-01-2017 </a:t>
            </a:r>
            <a:r>
              <a:rPr lang="de-DE" dirty="0" err="1"/>
              <a:t>to</a:t>
            </a:r>
            <a:r>
              <a:rPr lang="de-DE" dirty="0"/>
              <a:t> 06-30-2017 </a:t>
            </a:r>
            <a:endParaRPr lang="en-US" dirty="0"/>
          </a:p>
        </p:txBody>
      </p:sp>
    </p:spTree>
    <p:extLst>
      <p:ext uri="{BB962C8B-B14F-4D97-AF65-F5344CB8AC3E}">
        <p14:creationId xmlns:p14="http://schemas.microsoft.com/office/powerpoint/2010/main" val="14662519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11840" cy="1143000"/>
          </a:xfrm>
        </p:spPr>
        <p:txBody>
          <a:bodyPr>
            <a:noAutofit/>
          </a:bodyPr>
          <a:lstStyle/>
          <a:p>
            <a:r>
              <a:rPr lang="en-US" sz="3200" b="1" dirty="0"/>
              <a:t>Control Logic – </a:t>
            </a:r>
            <a:r>
              <a:rPr lang="en-US" sz="3200" b="1" dirty="0" err="1"/>
              <a:t>HistoricalDataPlot</a:t>
            </a:r>
            <a:r>
              <a:rPr lang="en-US" sz="3200" b="1" dirty="0"/>
              <a:t> Module</a:t>
            </a:r>
            <a:r>
              <a:rPr lang="en-US" sz="3200" dirty="0"/>
              <a:t/>
            </a:r>
            <a:br>
              <a:rPr lang="en-US" sz="3200" dirty="0"/>
            </a:br>
            <a:endParaRPr lang="en-US" sz="3200" dirty="0"/>
          </a:p>
        </p:txBody>
      </p:sp>
      <p:sp>
        <p:nvSpPr>
          <p:cNvPr id="3" name="Content Placeholder 2"/>
          <p:cNvSpPr>
            <a:spLocks noGrp="1"/>
          </p:cNvSpPr>
          <p:nvPr>
            <p:ph sz="quarter" idx="1"/>
          </p:nvPr>
        </p:nvSpPr>
        <p:spPr>
          <a:xfrm>
            <a:off x="609600" y="876822"/>
            <a:ext cx="9956800" cy="5597130"/>
          </a:xfrm>
        </p:spPr>
        <p:txBody>
          <a:bodyPr/>
          <a:lstStyle/>
          <a:p>
            <a:pPr lvl="1"/>
            <a:endParaRPr lang="en-US" dirty="0"/>
          </a:p>
          <a:p>
            <a:pPr lvl="1"/>
            <a:r>
              <a:rPr lang="en-US" dirty="0"/>
              <a:t>Graphs for the stock performance and </a:t>
            </a:r>
            <a:r>
              <a:rPr lang="en-US" dirty="0" smtClean="0"/>
              <a:t>5 selected keywords</a:t>
            </a:r>
            <a:endParaRPr lang="en-US" sz="1100" dirty="0"/>
          </a:p>
        </p:txBody>
      </p:sp>
      <p:pic>
        <p:nvPicPr>
          <p:cNvPr id="6" name="Picture 5"/>
          <p:cNvPicPr>
            <a:picLocks noChangeAspect="1"/>
          </p:cNvPicPr>
          <p:nvPr/>
        </p:nvPicPr>
        <p:blipFill>
          <a:blip r:embed="rId2"/>
          <a:stretch>
            <a:fillRect/>
          </a:stretch>
        </p:blipFill>
        <p:spPr>
          <a:xfrm>
            <a:off x="609600" y="1659795"/>
            <a:ext cx="4572000" cy="4572000"/>
          </a:xfrm>
          <a:prstGeom prst="rect">
            <a:avLst/>
          </a:prstGeom>
        </p:spPr>
      </p:pic>
      <p:pic>
        <p:nvPicPr>
          <p:cNvPr id="7" name="Picture 6"/>
          <p:cNvPicPr>
            <a:picLocks noChangeAspect="1"/>
          </p:cNvPicPr>
          <p:nvPr/>
        </p:nvPicPr>
        <p:blipFill>
          <a:blip r:embed="rId3"/>
          <a:stretch>
            <a:fillRect/>
          </a:stretch>
        </p:blipFill>
        <p:spPr>
          <a:xfrm>
            <a:off x="5347855" y="1659796"/>
            <a:ext cx="4572000" cy="4572000"/>
          </a:xfrm>
          <a:prstGeom prst="rect">
            <a:avLst/>
          </a:prstGeom>
        </p:spPr>
      </p:pic>
    </p:spTree>
    <p:extLst>
      <p:ext uri="{BB962C8B-B14F-4D97-AF65-F5344CB8AC3E}">
        <p14:creationId xmlns:p14="http://schemas.microsoft.com/office/powerpoint/2010/main" val="3718465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t>The Story</a:t>
            </a:r>
            <a:endParaRPr lang="en-US" sz="4400" b="1" dirty="0"/>
          </a:p>
        </p:txBody>
      </p:sp>
      <p:pic>
        <p:nvPicPr>
          <p:cNvPr id="4" name="Shape 187" descr="Screen-Shot-2016-10-14-at-8.35.29-PM.png"/>
          <p:cNvPicPr preferRelativeResize="0"/>
          <p:nvPr/>
        </p:nvPicPr>
        <p:blipFill rotWithShape="1">
          <a:blip r:embed="rId2">
            <a:alphaModFix/>
          </a:blip>
          <a:srcRect t="79" b="79"/>
          <a:stretch/>
        </p:blipFill>
        <p:spPr>
          <a:xfrm>
            <a:off x="950204" y="2381594"/>
            <a:ext cx="2117412" cy="2024149"/>
          </a:xfrm>
          <a:prstGeom prst="ellipse">
            <a:avLst/>
          </a:prstGeom>
          <a:noFill/>
          <a:ln w="38100" cap="flat" cmpd="sng">
            <a:solidFill>
              <a:srgbClr val="FFFFFF"/>
            </a:solidFill>
            <a:prstDash val="solid"/>
            <a:round/>
            <a:headEnd type="none" w="med" len="med"/>
            <a:tailEnd type="none" w="med" len="med"/>
          </a:ln>
        </p:spPr>
      </p:pic>
      <p:sp>
        <p:nvSpPr>
          <p:cNvPr id="5" name="TextBox 4"/>
          <p:cNvSpPr txBox="1"/>
          <p:nvPr/>
        </p:nvSpPr>
        <p:spPr>
          <a:xfrm>
            <a:off x="3408219" y="2239507"/>
            <a:ext cx="7032567" cy="2554545"/>
          </a:xfrm>
          <a:prstGeom prst="rect">
            <a:avLst/>
          </a:prstGeom>
          <a:noFill/>
        </p:spPr>
        <p:txBody>
          <a:bodyPr wrap="square" rtlCol="0">
            <a:spAutoFit/>
          </a:bodyPr>
          <a:lstStyle/>
          <a:p>
            <a:r>
              <a:rPr lang="en-US" sz="2000" dirty="0" smtClean="0"/>
              <a:t>Josh graduated in 2013 from University of Washington with Bachelor’s degree in Computer Science. He is working as an software developer at Facebook since then. He saves around 1k every month and is interested in learning how and when to invest in the stock market.</a:t>
            </a:r>
          </a:p>
          <a:p>
            <a:endParaRPr lang="en-US" sz="2000" dirty="0"/>
          </a:p>
          <a:p>
            <a:r>
              <a:rPr lang="en-US" sz="2000" dirty="0" smtClean="0"/>
              <a:t>He wants to start with Tech company first and hears about Searching For Success and wants to give it a try.</a:t>
            </a:r>
            <a:endParaRPr lang="en-US" sz="2000" dirty="0"/>
          </a:p>
        </p:txBody>
      </p:sp>
    </p:spTree>
    <p:extLst>
      <p:ext uri="{BB962C8B-B14F-4D97-AF65-F5344CB8AC3E}">
        <p14:creationId xmlns:p14="http://schemas.microsoft.com/office/powerpoint/2010/main" val="378440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349" y="2502449"/>
            <a:ext cx="9956800" cy="1143000"/>
          </a:xfrm>
        </p:spPr>
        <p:txBody>
          <a:bodyPr>
            <a:noAutofit/>
          </a:bodyPr>
          <a:lstStyle/>
          <a:p>
            <a:pPr algn="ctr"/>
            <a:r>
              <a:rPr lang="en-US" sz="8000" b="1" dirty="0" smtClean="0"/>
              <a:t>DEMO</a:t>
            </a:r>
            <a:endParaRPr lang="en-US" sz="8000" b="1" dirty="0"/>
          </a:p>
        </p:txBody>
      </p:sp>
    </p:spTree>
    <p:extLst>
      <p:ext uri="{BB962C8B-B14F-4D97-AF65-F5344CB8AC3E}">
        <p14:creationId xmlns:p14="http://schemas.microsoft.com/office/powerpoint/2010/main" val="821676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Lessons Learned</a:t>
            </a:r>
          </a:p>
        </p:txBody>
      </p:sp>
      <p:sp>
        <p:nvSpPr>
          <p:cNvPr id="3" name="Content Placeholder 2"/>
          <p:cNvSpPr>
            <a:spLocks noGrp="1"/>
          </p:cNvSpPr>
          <p:nvPr>
            <p:ph sz="quarter" idx="1"/>
          </p:nvPr>
        </p:nvSpPr>
        <p:spPr>
          <a:xfrm>
            <a:off x="609600" y="1600200"/>
            <a:ext cx="9115245" cy="1481203"/>
          </a:xfrm>
        </p:spPr>
        <p:txBody>
          <a:bodyPr>
            <a:normAutofit fontScale="92500"/>
          </a:bodyPr>
          <a:lstStyle/>
          <a:p>
            <a:r>
              <a:rPr lang="en-US" dirty="0"/>
              <a:t>Define Project scope as early as possible</a:t>
            </a:r>
          </a:p>
          <a:p>
            <a:r>
              <a:rPr lang="en-US" dirty="0"/>
              <a:t>Working with new libraries can be difficult, </a:t>
            </a:r>
            <a:r>
              <a:rPr lang="en-US" i="1" dirty="0"/>
              <a:t>e.g.</a:t>
            </a:r>
            <a:r>
              <a:rPr lang="en-US" dirty="0"/>
              <a:t> manipulating dates with the </a:t>
            </a:r>
            <a:r>
              <a:rPr lang="en-US" dirty="0" err="1"/>
              <a:t>datetime</a:t>
            </a:r>
            <a:r>
              <a:rPr lang="en-US" dirty="0"/>
              <a:t> library and parsing JSON files</a:t>
            </a:r>
          </a:p>
          <a:p>
            <a:endParaRPr lang="en-US" dirty="0"/>
          </a:p>
          <a:p>
            <a:endParaRPr lang="en-US" dirty="0"/>
          </a:p>
          <a:p>
            <a:endParaRPr lang="en-US" dirty="0"/>
          </a:p>
        </p:txBody>
      </p:sp>
      <p:sp>
        <p:nvSpPr>
          <p:cNvPr id="21" name="Title 1"/>
          <p:cNvSpPr txBox="1">
            <a:spLocks/>
          </p:cNvSpPr>
          <p:nvPr/>
        </p:nvSpPr>
        <p:spPr>
          <a:xfrm>
            <a:off x="609600" y="2719607"/>
            <a:ext cx="99568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a:t>Problems Encountered</a:t>
            </a:r>
          </a:p>
        </p:txBody>
      </p:sp>
      <p:sp>
        <p:nvSpPr>
          <p:cNvPr id="22" name="Rectangle 21"/>
          <p:cNvSpPr/>
          <p:nvPr/>
        </p:nvSpPr>
        <p:spPr>
          <a:xfrm>
            <a:off x="762000" y="4382777"/>
            <a:ext cx="7417496" cy="369332"/>
          </a:xfrm>
          <a:prstGeom prst="rect">
            <a:avLst/>
          </a:prstGeom>
        </p:spPr>
        <p:txBody>
          <a:bodyPr wrap="square">
            <a:spAutoFit/>
          </a:bodyPr>
          <a:lstStyle/>
          <a:p>
            <a:endParaRPr lang="en-US" dirty="0"/>
          </a:p>
        </p:txBody>
      </p:sp>
      <p:sp>
        <p:nvSpPr>
          <p:cNvPr id="24" name="Content Placeholder 2"/>
          <p:cNvSpPr txBox="1">
            <a:spLocks/>
          </p:cNvSpPr>
          <p:nvPr/>
        </p:nvSpPr>
        <p:spPr>
          <a:xfrm>
            <a:off x="685799" y="4011507"/>
            <a:ext cx="8962845" cy="1481203"/>
          </a:xfrm>
          <a:prstGeom prst="rect">
            <a:avLst/>
          </a:prstGeom>
        </p:spPr>
        <p:txBody>
          <a:bodyPr vert="horz">
            <a:normAutofit fontScale="85000" lnSpcReduction="20000"/>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en-US" dirty="0"/>
              <a:t>Not everyone was able to import the </a:t>
            </a:r>
            <a:r>
              <a:rPr lang="en-US" dirty="0" err="1"/>
              <a:t>EarningsReport</a:t>
            </a:r>
            <a:r>
              <a:rPr lang="en-US" dirty="0"/>
              <a:t> module (still trying to figure that out) and also </a:t>
            </a:r>
            <a:r>
              <a:rPr lang="en-US" dirty="0" err="1"/>
              <a:t>pytrends</a:t>
            </a:r>
            <a:r>
              <a:rPr lang="en-US" dirty="0"/>
              <a:t> does not work on Python3 for some of us.</a:t>
            </a:r>
          </a:p>
          <a:p>
            <a:r>
              <a:rPr lang="en-US" dirty="0"/>
              <a:t>Couldn’t get Beautiful Soup or other scraping tools to work beyond getting the Yahoo quote </a:t>
            </a:r>
            <a:r>
              <a:rPr lang="en-US" dirty="0" smtClean="0"/>
              <a:t>data</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4312524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704" y="2591953"/>
            <a:ext cx="9956800" cy="1143000"/>
          </a:xfrm>
        </p:spPr>
        <p:txBody>
          <a:bodyPr>
            <a:noAutofit/>
          </a:bodyPr>
          <a:lstStyle/>
          <a:p>
            <a:pPr algn="ctr"/>
            <a:r>
              <a:rPr lang="en-US" sz="9600" b="1" dirty="0"/>
              <a:t>Thanks!</a:t>
            </a:r>
          </a:p>
        </p:txBody>
      </p:sp>
    </p:spTree>
    <p:extLst>
      <p:ext uri="{BB962C8B-B14F-4D97-AF65-F5344CB8AC3E}">
        <p14:creationId xmlns:p14="http://schemas.microsoft.com/office/powerpoint/2010/main" val="5658930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t>Background</a:t>
            </a:r>
            <a:endParaRPr lang="en-US" b="1" dirty="0"/>
          </a:p>
        </p:txBody>
      </p:sp>
      <p:sp>
        <p:nvSpPr>
          <p:cNvPr id="3" name="Content Placeholder 2"/>
          <p:cNvSpPr>
            <a:spLocks noGrp="1"/>
          </p:cNvSpPr>
          <p:nvPr>
            <p:ph sz="quarter" idx="1"/>
          </p:nvPr>
        </p:nvSpPr>
        <p:spPr>
          <a:xfrm>
            <a:off x="1103312" y="1853248"/>
            <a:ext cx="8946541" cy="4395151"/>
          </a:xfrm>
        </p:spPr>
        <p:txBody>
          <a:bodyPr>
            <a:normAutofit fontScale="92500" lnSpcReduction="10000"/>
          </a:bodyPr>
          <a:lstStyle/>
          <a:p>
            <a:r>
              <a:rPr lang="en-US" dirty="0"/>
              <a:t>Every fiscal quarter, every public company releases their quarterly earnings to the public</a:t>
            </a:r>
          </a:p>
          <a:p>
            <a:r>
              <a:rPr lang="en-US" dirty="0"/>
              <a:t>These are generally the most significant events for a company’s share price</a:t>
            </a:r>
          </a:p>
          <a:p>
            <a:r>
              <a:rPr lang="en-US" dirty="0"/>
              <a:t>Amateur investors are competing against complex algorithms and professional day traders who follow the market religiously, making gaining an edge in the market very difficult  </a:t>
            </a:r>
          </a:p>
          <a:p>
            <a:r>
              <a:rPr lang="en-US" dirty="0"/>
              <a:t>If an investor can predict a company’s quarterly performance before the release of the earnings, the investor can invest accordingly and potentially realize significant returns</a:t>
            </a:r>
          </a:p>
          <a:p>
            <a:r>
              <a:rPr lang="en-US" dirty="0"/>
              <a:t>Google Search volume  for certain keywords could show if a certain company is enjoying a better quarter than usual</a:t>
            </a:r>
          </a:p>
          <a:p>
            <a:pPr marL="0" indent="0">
              <a:buNone/>
            </a:pPr>
            <a:endParaRPr lang="en-US" dirty="0"/>
          </a:p>
        </p:txBody>
      </p:sp>
    </p:spTree>
    <p:extLst>
      <p:ext uri="{BB962C8B-B14F-4D97-AF65-F5344CB8AC3E}">
        <p14:creationId xmlns:p14="http://schemas.microsoft.com/office/powerpoint/2010/main" val="37146533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337" y="3099068"/>
            <a:ext cx="4383089" cy="731313"/>
          </a:xfrm>
        </p:spPr>
        <p:txBody>
          <a:bodyPr>
            <a:normAutofit/>
          </a:bodyPr>
          <a:lstStyle/>
          <a:p>
            <a:r>
              <a:rPr lang="en-US" b="1" dirty="0"/>
              <a:t>Package Used  </a:t>
            </a:r>
          </a:p>
        </p:txBody>
      </p:sp>
      <p:sp>
        <p:nvSpPr>
          <p:cNvPr id="3" name="Content Placeholder 2"/>
          <p:cNvSpPr>
            <a:spLocks noGrp="1"/>
          </p:cNvSpPr>
          <p:nvPr>
            <p:ph sz="quarter" idx="1"/>
          </p:nvPr>
        </p:nvSpPr>
        <p:spPr>
          <a:xfrm>
            <a:off x="1009366" y="3927231"/>
            <a:ext cx="7255243" cy="2215661"/>
          </a:xfrm>
        </p:spPr>
        <p:txBody>
          <a:bodyPr>
            <a:normAutofit/>
          </a:bodyPr>
          <a:lstStyle/>
          <a:p>
            <a:r>
              <a:rPr lang="en-US" dirty="0" err="1"/>
              <a:t>Pytrends</a:t>
            </a:r>
            <a:endParaRPr lang="en-US" dirty="0"/>
          </a:p>
          <a:p>
            <a:pPr lvl="1"/>
            <a:r>
              <a:rPr lang="en-US" dirty="0"/>
              <a:t>Python package that uses data from Google trends</a:t>
            </a:r>
          </a:p>
          <a:p>
            <a:pPr lvl="1"/>
            <a:r>
              <a:rPr lang="en-US" dirty="0"/>
              <a:t>Google account login is required </a:t>
            </a:r>
          </a:p>
          <a:p>
            <a:pPr lvl="1"/>
            <a:r>
              <a:rPr lang="en-US" dirty="0"/>
              <a:t>Search of 3 month period yields daily data </a:t>
            </a:r>
          </a:p>
          <a:p>
            <a:pPr lvl="1"/>
            <a:r>
              <a:rPr lang="en-US" dirty="0"/>
              <a:t>Only relative search data amongst only 5 keywords</a:t>
            </a:r>
          </a:p>
          <a:p>
            <a:pPr lvl="1"/>
            <a:endParaRPr lang="en-US" dirty="0"/>
          </a:p>
        </p:txBody>
      </p:sp>
      <p:sp>
        <p:nvSpPr>
          <p:cNvPr id="4" name="Title 1"/>
          <p:cNvSpPr txBox="1">
            <a:spLocks/>
          </p:cNvSpPr>
          <p:nvPr/>
        </p:nvSpPr>
        <p:spPr>
          <a:xfrm>
            <a:off x="445695" y="485946"/>
            <a:ext cx="8681680" cy="80165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t>Understanding Trends Data</a:t>
            </a:r>
          </a:p>
        </p:txBody>
      </p:sp>
      <p:sp>
        <p:nvSpPr>
          <p:cNvPr id="5" name="Content Placeholder 2"/>
          <p:cNvSpPr txBox="1">
            <a:spLocks/>
          </p:cNvSpPr>
          <p:nvPr/>
        </p:nvSpPr>
        <p:spPr>
          <a:xfrm>
            <a:off x="587337" y="1187389"/>
            <a:ext cx="7161456" cy="200326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800" dirty="0"/>
              <a:t>Unbiased sample of Google search data</a:t>
            </a:r>
          </a:p>
          <a:p>
            <a:r>
              <a:rPr lang="en-US" sz="1800" dirty="0"/>
              <a:t>Normalized data</a:t>
            </a:r>
          </a:p>
          <a:p>
            <a:r>
              <a:rPr lang="en-US" sz="1800" dirty="0"/>
              <a:t>Data is indexed at 100, where 100 is the maximum search interest for the time selected.</a:t>
            </a:r>
          </a:p>
          <a:p>
            <a:r>
              <a:rPr lang="en-US" sz="1800" dirty="0"/>
              <a:t>15 keywords search trends for Q-2 past 10 years.</a:t>
            </a:r>
          </a:p>
          <a:p>
            <a:endParaRPr lang="en-US" sz="1800" dirty="0"/>
          </a:p>
        </p:txBody>
      </p:sp>
    </p:spTree>
    <p:extLst>
      <p:ext uri="{BB962C8B-B14F-4D97-AF65-F5344CB8AC3E}">
        <p14:creationId xmlns:p14="http://schemas.microsoft.com/office/powerpoint/2010/main" val="42679289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t>Use Case</a:t>
            </a:r>
          </a:p>
        </p:txBody>
      </p:sp>
      <p:sp>
        <p:nvSpPr>
          <p:cNvPr id="3" name="Content Placeholder 2"/>
          <p:cNvSpPr>
            <a:spLocks noGrp="1"/>
          </p:cNvSpPr>
          <p:nvPr>
            <p:ph sz="quarter" idx="1"/>
          </p:nvPr>
        </p:nvSpPr>
        <p:spPr/>
        <p:txBody>
          <a:bodyPr/>
          <a:lstStyle/>
          <a:p>
            <a:r>
              <a:rPr lang="en-US" dirty="0"/>
              <a:t>An amateur investor can use our tool to visualize search trends for the keywords that our model has identified as indicators.</a:t>
            </a:r>
          </a:p>
          <a:p>
            <a:r>
              <a:rPr lang="en-US" dirty="0" smtClean="0"/>
              <a:t>Depending </a:t>
            </a:r>
            <a:r>
              <a:rPr lang="en-US" dirty="0"/>
              <a:t>on the search volume of relevant keywords, our model will give a probability that the stock price will increase when the quarterly reports will be released</a:t>
            </a:r>
          </a:p>
          <a:p>
            <a:r>
              <a:rPr lang="en-US" dirty="0"/>
              <a:t>EG Output : 0.65. Interpreted as the 65% chance the stock performance increases.</a:t>
            </a:r>
          </a:p>
          <a:p>
            <a:r>
              <a:rPr lang="en-US" dirty="0"/>
              <a:t>Note: No prediction of the stock price itself</a:t>
            </a:r>
          </a:p>
        </p:txBody>
      </p:sp>
    </p:spTree>
    <p:extLst>
      <p:ext uri="{BB962C8B-B14F-4D97-AF65-F5344CB8AC3E}">
        <p14:creationId xmlns:p14="http://schemas.microsoft.com/office/powerpoint/2010/main" val="26056215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Design Process</a:t>
            </a:r>
            <a:endParaRPr lang="en-US" sz="4800" b="1" dirty="0"/>
          </a:p>
        </p:txBody>
      </p:sp>
      <p:sp>
        <p:nvSpPr>
          <p:cNvPr id="6" name="Shape 282"/>
          <p:cNvSpPr/>
          <p:nvPr/>
        </p:nvSpPr>
        <p:spPr>
          <a:xfrm>
            <a:off x="1397561" y="1539410"/>
            <a:ext cx="1959032" cy="2075838"/>
          </a:xfrm>
          <a:prstGeom prst="ellipse">
            <a:avLst/>
          </a:prstGeom>
          <a:solidFill>
            <a:srgbClr val="EEEEEE"/>
          </a:solidFill>
          <a:ln w="28575" cap="flat" cmpd="sng">
            <a:solidFill>
              <a:schemeClr val="accent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 sz="1000" b="1" dirty="0">
                <a:solidFill>
                  <a:schemeClr val="accent1"/>
                </a:solidFill>
                <a:latin typeface="Roboto Condensed"/>
                <a:ea typeface="Roboto Condensed"/>
                <a:cs typeface="Roboto Condensed"/>
                <a:sym typeface="Roboto Condensed"/>
              </a:rPr>
              <a:t>PLAN</a:t>
            </a:r>
          </a:p>
          <a:p>
            <a:pPr lvl="0" algn="ctr" rtl="0">
              <a:spcBef>
                <a:spcPts val="0"/>
              </a:spcBef>
              <a:buNone/>
            </a:pPr>
            <a:endParaRPr sz="900" b="1" dirty="0">
              <a:latin typeface="Roboto Condensed"/>
              <a:ea typeface="Roboto Condensed"/>
              <a:cs typeface="Roboto Condensed"/>
              <a:sym typeface="Roboto Condensed"/>
            </a:endParaRPr>
          </a:p>
          <a:p>
            <a:pPr marL="0" marR="0" lvl="0" indent="0" algn="ctr" rtl="0">
              <a:lnSpc>
                <a:spcPct val="100000"/>
              </a:lnSpc>
              <a:spcBef>
                <a:spcPts val="0"/>
              </a:spcBef>
              <a:spcAft>
                <a:spcPts val="0"/>
              </a:spcAft>
              <a:buNone/>
            </a:pPr>
            <a:r>
              <a:rPr lang="en-US" sz="1000" dirty="0" smtClean="0">
                <a:latin typeface="Roboto Condensed"/>
                <a:ea typeface="Roboto Condensed"/>
                <a:cs typeface="Roboto Condensed"/>
                <a:sym typeface="Roboto Condensed"/>
              </a:rPr>
              <a:t>Project Functional Specification</a:t>
            </a:r>
            <a:endParaRPr lang="en" sz="1000" dirty="0">
              <a:latin typeface="Roboto Condensed"/>
              <a:ea typeface="Roboto Condensed"/>
              <a:cs typeface="Roboto Condensed"/>
              <a:sym typeface="Roboto Condensed"/>
            </a:endParaRPr>
          </a:p>
        </p:txBody>
      </p:sp>
      <p:sp>
        <p:nvSpPr>
          <p:cNvPr id="8" name="Shape 282"/>
          <p:cNvSpPr/>
          <p:nvPr/>
        </p:nvSpPr>
        <p:spPr>
          <a:xfrm>
            <a:off x="3973124" y="1739216"/>
            <a:ext cx="1698925" cy="1685094"/>
          </a:xfrm>
          <a:prstGeom prst="ellipse">
            <a:avLst/>
          </a:prstGeom>
          <a:solidFill>
            <a:srgbClr val="EEEEEE"/>
          </a:solidFill>
          <a:ln w="28575" cap="flat" cmpd="sng">
            <a:solidFill>
              <a:schemeClr val="accent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US" sz="1000" b="1" dirty="0" smtClean="0">
                <a:solidFill>
                  <a:schemeClr val="accent1"/>
                </a:solidFill>
                <a:latin typeface="Roboto Condensed"/>
                <a:ea typeface="Roboto Condensed"/>
                <a:cs typeface="Roboto Condensed"/>
                <a:sym typeface="Roboto Condensed"/>
              </a:rPr>
              <a:t>INVESTIGATE</a:t>
            </a:r>
            <a:endParaRPr lang="en" sz="1000" b="1" dirty="0">
              <a:solidFill>
                <a:schemeClr val="accent1"/>
              </a:solidFill>
              <a:latin typeface="Roboto Condensed"/>
              <a:ea typeface="Roboto Condensed"/>
              <a:cs typeface="Roboto Condensed"/>
              <a:sym typeface="Roboto Condensed"/>
            </a:endParaRPr>
          </a:p>
          <a:p>
            <a:pPr lvl="0" algn="ctr" rtl="0">
              <a:spcBef>
                <a:spcPts val="0"/>
              </a:spcBef>
              <a:buNone/>
            </a:pPr>
            <a:endParaRPr sz="900" b="1" dirty="0">
              <a:latin typeface="Roboto Condensed"/>
              <a:ea typeface="Roboto Condensed"/>
              <a:cs typeface="Roboto Condensed"/>
              <a:sym typeface="Roboto Condensed"/>
            </a:endParaRPr>
          </a:p>
          <a:p>
            <a:pPr marL="0" marR="0" lvl="0" indent="0" algn="ctr" rtl="0">
              <a:lnSpc>
                <a:spcPct val="100000"/>
              </a:lnSpc>
              <a:spcBef>
                <a:spcPts val="0"/>
              </a:spcBef>
              <a:spcAft>
                <a:spcPts val="0"/>
              </a:spcAft>
              <a:buNone/>
            </a:pPr>
            <a:r>
              <a:rPr lang="en-US" sz="1000" dirty="0" smtClean="0">
                <a:latin typeface="Roboto Condensed"/>
                <a:ea typeface="Roboto Condensed"/>
                <a:cs typeface="Roboto Condensed"/>
                <a:sym typeface="Roboto Condensed"/>
              </a:rPr>
              <a:t>Clean Dataset</a:t>
            </a:r>
            <a:endParaRPr lang="en" sz="1000" dirty="0">
              <a:latin typeface="Roboto Condensed"/>
              <a:ea typeface="Roboto Condensed"/>
              <a:cs typeface="Roboto Condensed"/>
              <a:sym typeface="Roboto Condensed"/>
            </a:endParaRPr>
          </a:p>
        </p:txBody>
      </p:sp>
      <p:sp>
        <p:nvSpPr>
          <p:cNvPr id="9" name="Shape 282"/>
          <p:cNvSpPr/>
          <p:nvPr/>
        </p:nvSpPr>
        <p:spPr>
          <a:xfrm>
            <a:off x="6434044" y="1145547"/>
            <a:ext cx="1845431" cy="1830408"/>
          </a:xfrm>
          <a:prstGeom prst="ellipse">
            <a:avLst/>
          </a:prstGeom>
          <a:solidFill>
            <a:srgbClr val="EEEEEE"/>
          </a:solidFill>
          <a:ln w="28575" cap="flat" cmpd="sng">
            <a:solidFill>
              <a:schemeClr val="accent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US" sz="1000" b="1" dirty="0" smtClean="0">
                <a:solidFill>
                  <a:schemeClr val="accent1"/>
                </a:solidFill>
                <a:latin typeface="Roboto Condensed"/>
                <a:ea typeface="Roboto Condensed"/>
                <a:cs typeface="Roboto Condensed"/>
                <a:sym typeface="Roboto Condensed"/>
              </a:rPr>
              <a:t>Requirements</a:t>
            </a:r>
            <a:endParaRPr lang="en" sz="1000" b="1" dirty="0">
              <a:solidFill>
                <a:schemeClr val="accent1"/>
              </a:solidFill>
              <a:latin typeface="Roboto Condensed"/>
              <a:ea typeface="Roboto Condensed"/>
              <a:cs typeface="Roboto Condensed"/>
              <a:sym typeface="Roboto Condensed"/>
            </a:endParaRPr>
          </a:p>
          <a:p>
            <a:pPr lvl="0" algn="ctr" rtl="0">
              <a:spcBef>
                <a:spcPts val="0"/>
              </a:spcBef>
              <a:buNone/>
            </a:pPr>
            <a:endParaRPr sz="900" b="1" dirty="0">
              <a:latin typeface="Roboto Condensed"/>
              <a:ea typeface="Roboto Condensed"/>
              <a:cs typeface="Roboto Condensed"/>
              <a:sym typeface="Roboto Condensed"/>
            </a:endParaRPr>
          </a:p>
          <a:p>
            <a:pPr marL="0" marR="0" lvl="0" indent="0" algn="ctr" rtl="0">
              <a:lnSpc>
                <a:spcPct val="100000"/>
              </a:lnSpc>
              <a:spcBef>
                <a:spcPts val="0"/>
              </a:spcBef>
              <a:spcAft>
                <a:spcPts val="0"/>
              </a:spcAft>
              <a:buNone/>
            </a:pPr>
            <a:r>
              <a:rPr lang="en-US" sz="1000" dirty="0" smtClean="0">
                <a:latin typeface="Roboto Condensed"/>
                <a:ea typeface="Roboto Condensed"/>
                <a:cs typeface="Roboto Condensed"/>
                <a:sym typeface="Roboto Condensed"/>
              </a:rPr>
              <a:t>Personas</a:t>
            </a:r>
          </a:p>
          <a:p>
            <a:pPr marL="0" marR="0" lvl="0" indent="0" algn="ctr" rtl="0">
              <a:lnSpc>
                <a:spcPct val="100000"/>
              </a:lnSpc>
              <a:spcBef>
                <a:spcPts val="0"/>
              </a:spcBef>
              <a:spcAft>
                <a:spcPts val="0"/>
              </a:spcAft>
              <a:buNone/>
            </a:pPr>
            <a:r>
              <a:rPr lang="en-US" sz="1000" dirty="0" smtClean="0">
                <a:latin typeface="Roboto Condensed"/>
                <a:ea typeface="Roboto Condensed"/>
                <a:cs typeface="Roboto Condensed"/>
                <a:sym typeface="Roboto Condensed"/>
              </a:rPr>
              <a:t>Use Cases</a:t>
            </a:r>
            <a:endParaRPr lang="en" sz="1000" dirty="0">
              <a:latin typeface="Roboto Condensed"/>
              <a:ea typeface="Roboto Condensed"/>
              <a:cs typeface="Roboto Condensed"/>
              <a:sym typeface="Roboto Condensed"/>
            </a:endParaRPr>
          </a:p>
        </p:txBody>
      </p:sp>
      <p:sp>
        <p:nvSpPr>
          <p:cNvPr id="10" name="Shape 282"/>
          <p:cNvSpPr/>
          <p:nvPr/>
        </p:nvSpPr>
        <p:spPr>
          <a:xfrm>
            <a:off x="5186000" y="3872663"/>
            <a:ext cx="2245578" cy="2227297"/>
          </a:xfrm>
          <a:prstGeom prst="ellipse">
            <a:avLst/>
          </a:prstGeom>
          <a:solidFill>
            <a:srgbClr val="EEEEEE"/>
          </a:solidFill>
          <a:ln w="28575" cap="flat" cmpd="sng">
            <a:solidFill>
              <a:schemeClr val="accent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US" sz="1000" b="1" dirty="0" smtClean="0">
                <a:solidFill>
                  <a:schemeClr val="accent1"/>
                </a:solidFill>
                <a:latin typeface="Roboto Condensed"/>
                <a:ea typeface="Roboto Condensed"/>
                <a:cs typeface="Roboto Condensed"/>
                <a:sym typeface="Roboto Condensed"/>
              </a:rPr>
              <a:t>Prototype</a:t>
            </a:r>
            <a:endParaRPr lang="en" sz="1000" b="1" dirty="0">
              <a:solidFill>
                <a:schemeClr val="accent1"/>
              </a:solidFill>
              <a:latin typeface="Roboto Condensed"/>
              <a:ea typeface="Roboto Condensed"/>
              <a:cs typeface="Roboto Condensed"/>
              <a:sym typeface="Roboto Condensed"/>
            </a:endParaRPr>
          </a:p>
          <a:p>
            <a:pPr lvl="0" algn="ctr" rtl="0">
              <a:spcBef>
                <a:spcPts val="0"/>
              </a:spcBef>
              <a:buNone/>
            </a:pPr>
            <a:endParaRPr sz="900" b="1" dirty="0">
              <a:latin typeface="Roboto Condensed"/>
              <a:ea typeface="Roboto Condensed"/>
              <a:cs typeface="Roboto Condensed"/>
              <a:sym typeface="Roboto Condensed"/>
            </a:endParaRPr>
          </a:p>
          <a:p>
            <a:pPr marL="0" marR="0" lvl="0" indent="0" algn="ctr" rtl="0">
              <a:lnSpc>
                <a:spcPct val="100000"/>
              </a:lnSpc>
              <a:spcBef>
                <a:spcPts val="0"/>
              </a:spcBef>
              <a:spcAft>
                <a:spcPts val="0"/>
              </a:spcAft>
              <a:buNone/>
            </a:pPr>
            <a:r>
              <a:rPr lang="en-US" sz="1000" dirty="0" smtClean="0">
                <a:latin typeface="Roboto Condensed"/>
                <a:ea typeface="Roboto Condensed"/>
                <a:cs typeface="Roboto Condensed"/>
                <a:sym typeface="Roboto Condensed"/>
              </a:rPr>
              <a:t>Interface</a:t>
            </a:r>
          </a:p>
          <a:p>
            <a:pPr marL="0" marR="0" lvl="0" indent="0" algn="ctr" rtl="0">
              <a:lnSpc>
                <a:spcPct val="100000"/>
              </a:lnSpc>
              <a:spcBef>
                <a:spcPts val="0"/>
              </a:spcBef>
              <a:spcAft>
                <a:spcPts val="0"/>
              </a:spcAft>
              <a:buNone/>
            </a:pPr>
            <a:r>
              <a:rPr lang="en-US" sz="1000" dirty="0" smtClean="0">
                <a:latin typeface="Roboto Condensed"/>
                <a:ea typeface="Roboto Condensed"/>
                <a:cs typeface="Roboto Condensed"/>
                <a:sym typeface="Roboto Condensed"/>
              </a:rPr>
              <a:t>User Testing</a:t>
            </a:r>
            <a:endParaRPr lang="en" sz="1000" dirty="0">
              <a:latin typeface="Roboto Condensed"/>
              <a:ea typeface="Roboto Condensed"/>
              <a:cs typeface="Roboto Condensed"/>
              <a:sym typeface="Roboto Condensed"/>
            </a:endParaRPr>
          </a:p>
        </p:txBody>
      </p:sp>
      <p:sp>
        <p:nvSpPr>
          <p:cNvPr id="11" name="Shape 282"/>
          <p:cNvSpPr/>
          <p:nvPr/>
        </p:nvSpPr>
        <p:spPr>
          <a:xfrm>
            <a:off x="1992281" y="4199631"/>
            <a:ext cx="1571108" cy="1558318"/>
          </a:xfrm>
          <a:prstGeom prst="ellipse">
            <a:avLst/>
          </a:prstGeom>
          <a:solidFill>
            <a:srgbClr val="EEEEEE"/>
          </a:solidFill>
          <a:ln w="28575" cap="flat" cmpd="sng">
            <a:solidFill>
              <a:schemeClr val="accent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US" sz="1000" b="1" dirty="0" smtClean="0">
                <a:solidFill>
                  <a:schemeClr val="accent1"/>
                </a:solidFill>
                <a:latin typeface="Roboto Condensed"/>
                <a:ea typeface="Roboto Condensed"/>
                <a:cs typeface="Roboto Condensed"/>
                <a:sym typeface="Roboto Condensed"/>
              </a:rPr>
              <a:t>EVALUATE</a:t>
            </a:r>
            <a:endParaRPr lang="en" sz="1000" b="1" dirty="0">
              <a:solidFill>
                <a:schemeClr val="accent1"/>
              </a:solidFill>
              <a:latin typeface="Roboto Condensed"/>
              <a:ea typeface="Roboto Condensed"/>
              <a:cs typeface="Roboto Condensed"/>
              <a:sym typeface="Roboto Condensed"/>
            </a:endParaRPr>
          </a:p>
          <a:p>
            <a:pPr lvl="0" algn="ctr" rtl="0">
              <a:spcBef>
                <a:spcPts val="0"/>
              </a:spcBef>
              <a:buNone/>
            </a:pPr>
            <a:endParaRPr sz="900" b="1" dirty="0">
              <a:latin typeface="Roboto Condensed"/>
              <a:ea typeface="Roboto Condensed"/>
              <a:cs typeface="Roboto Condensed"/>
              <a:sym typeface="Roboto Condensed"/>
            </a:endParaRPr>
          </a:p>
          <a:p>
            <a:pPr marL="0" marR="0" lvl="0" indent="0" algn="ctr" rtl="0">
              <a:lnSpc>
                <a:spcPct val="100000"/>
              </a:lnSpc>
              <a:spcBef>
                <a:spcPts val="0"/>
              </a:spcBef>
              <a:spcAft>
                <a:spcPts val="0"/>
              </a:spcAft>
              <a:buNone/>
            </a:pPr>
            <a:r>
              <a:rPr lang="en-US" sz="1000" dirty="0" smtClean="0">
                <a:latin typeface="Roboto Condensed"/>
                <a:ea typeface="Roboto Condensed"/>
                <a:cs typeface="Roboto Condensed"/>
                <a:sym typeface="Roboto Condensed"/>
              </a:rPr>
              <a:t>Review Feedback</a:t>
            </a:r>
          </a:p>
          <a:p>
            <a:pPr marL="0" marR="0" lvl="0" indent="0" algn="ctr" rtl="0">
              <a:lnSpc>
                <a:spcPct val="100000"/>
              </a:lnSpc>
              <a:spcBef>
                <a:spcPts val="0"/>
              </a:spcBef>
              <a:spcAft>
                <a:spcPts val="0"/>
              </a:spcAft>
              <a:buNone/>
            </a:pPr>
            <a:r>
              <a:rPr lang="en-US" sz="1000" dirty="0" smtClean="0">
                <a:latin typeface="Roboto Condensed"/>
                <a:ea typeface="Roboto Condensed"/>
                <a:cs typeface="Roboto Condensed"/>
                <a:sym typeface="Roboto Condensed"/>
              </a:rPr>
              <a:t>Lesson Learned</a:t>
            </a:r>
            <a:endParaRPr lang="en" sz="1000" dirty="0">
              <a:latin typeface="Roboto Condensed"/>
              <a:ea typeface="Roboto Condensed"/>
              <a:cs typeface="Roboto Condensed"/>
              <a:sym typeface="Roboto Condensed"/>
            </a:endParaRPr>
          </a:p>
        </p:txBody>
      </p:sp>
      <p:sp>
        <p:nvSpPr>
          <p:cNvPr id="12" name="Shape 282"/>
          <p:cNvSpPr/>
          <p:nvPr/>
        </p:nvSpPr>
        <p:spPr>
          <a:xfrm>
            <a:off x="8904834" y="2975955"/>
            <a:ext cx="2443326" cy="2514354"/>
          </a:xfrm>
          <a:prstGeom prst="ellipse">
            <a:avLst/>
          </a:prstGeom>
          <a:solidFill>
            <a:srgbClr val="EEEEEE"/>
          </a:solidFill>
          <a:ln w="28575" cap="flat" cmpd="sng">
            <a:solidFill>
              <a:schemeClr val="accent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US" sz="1000" b="1" dirty="0" smtClean="0">
                <a:solidFill>
                  <a:schemeClr val="accent1"/>
                </a:solidFill>
                <a:latin typeface="Roboto Condensed"/>
                <a:ea typeface="Roboto Condensed"/>
                <a:cs typeface="Roboto Condensed"/>
                <a:sym typeface="Roboto Condensed"/>
              </a:rPr>
              <a:t>IDEATE</a:t>
            </a:r>
            <a:endParaRPr lang="en" sz="1000" b="1" dirty="0">
              <a:solidFill>
                <a:schemeClr val="accent1"/>
              </a:solidFill>
              <a:latin typeface="Roboto Condensed"/>
              <a:ea typeface="Roboto Condensed"/>
              <a:cs typeface="Roboto Condensed"/>
              <a:sym typeface="Roboto Condensed"/>
            </a:endParaRPr>
          </a:p>
          <a:p>
            <a:pPr lvl="0" algn="ctr" rtl="0">
              <a:spcBef>
                <a:spcPts val="0"/>
              </a:spcBef>
              <a:buNone/>
            </a:pPr>
            <a:endParaRPr sz="900" b="1" dirty="0">
              <a:latin typeface="Roboto Condensed"/>
              <a:ea typeface="Roboto Condensed"/>
              <a:cs typeface="Roboto Condensed"/>
              <a:sym typeface="Roboto Condensed"/>
            </a:endParaRPr>
          </a:p>
          <a:p>
            <a:pPr marL="0" marR="0" lvl="0" indent="0" algn="ctr" rtl="0">
              <a:lnSpc>
                <a:spcPct val="100000"/>
              </a:lnSpc>
              <a:spcBef>
                <a:spcPts val="0"/>
              </a:spcBef>
              <a:spcAft>
                <a:spcPts val="0"/>
              </a:spcAft>
              <a:buNone/>
            </a:pPr>
            <a:r>
              <a:rPr lang="en-US" sz="1000" dirty="0" smtClean="0">
                <a:latin typeface="Roboto Condensed"/>
                <a:ea typeface="Roboto Condensed"/>
                <a:cs typeface="Roboto Condensed"/>
                <a:sym typeface="Roboto Condensed"/>
              </a:rPr>
              <a:t>Design</a:t>
            </a:r>
            <a:endParaRPr lang="en" sz="1000" dirty="0">
              <a:latin typeface="Roboto Condensed"/>
              <a:ea typeface="Roboto Condensed"/>
              <a:cs typeface="Roboto Condensed"/>
              <a:sym typeface="Roboto Condensed"/>
            </a:endParaRPr>
          </a:p>
        </p:txBody>
      </p:sp>
      <p:cxnSp>
        <p:nvCxnSpPr>
          <p:cNvPr id="13" name="Shape 284"/>
          <p:cNvCxnSpPr/>
          <p:nvPr/>
        </p:nvCxnSpPr>
        <p:spPr>
          <a:xfrm>
            <a:off x="3405096" y="2420986"/>
            <a:ext cx="695845" cy="111506"/>
          </a:xfrm>
          <a:prstGeom prst="straightConnector1">
            <a:avLst/>
          </a:prstGeom>
          <a:noFill/>
          <a:ln w="19050" cap="flat" cmpd="sng">
            <a:solidFill>
              <a:srgbClr val="000000"/>
            </a:solidFill>
            <a:prstDash val="solid"/>
            <a:round/>
            <a:headEnd type="none" w="lg" len="lg"/>
            <a:tailEnd type="triangle" w="lg" len="lg"/>
          </a:ln>
        </p:spPr>
      </p:cxnSp>
      <p:cxnSp>
        <p:nvCxnSpPr>
          <p:cNvPr id="15" name="Shape 284"/>
          <p:cNvCxnSpPr>
            <a:endCxn id="9" idx="2"/>
          </p:cNvCxnSpPr>
          <p:nvPr/>
        </p:nvCxnSpPr>
        <p:spPr>
          <a:xfrm flipV="1">
            <a:off x="5669275" y="2060751"/>
            <a:ext cx="764769" cy="516578"/>
          </a:xfrm>
          <a:prstGeom prst="straightConnector1">
            <a:avLst/>
          </a:prstGeom>
          <a:noFill/>
          <a:ln w="19050" cap="flat" cmpd="sng">
            <a:solidFill>
              <a:srgbClr val="000000"/>
            </a:solidFill>
            <a:prstDash val="solid"/>
            <a:round/>
            <a:headEnd type="none" w="lg" len="lg"/>
            <a:tailEnd type="triangle" w="lg" len="lg"/>
          </a:ln>
        </p:spPr>
      </p:cxnSp>
      <p:cxnSp>
        <p:nvCxnSpPr>
          <p:cNvPr id="17" name="Shape 284"/>
          <p:cNvCxnSpPr>
            <a:endCxn id="12" idx="1"/>
          </p:cNvCxnSpPr>
          <p:nvPr/>
        </p:nvCxnSpPr>
        <p:spPr>
          <a:xfrm>
            <a:off x="8327978" y="2254112"/>
            <a:ext cx="934673" cy="1090062"/>
          </a:xfrm>
          <a:prstGeom prst="straightConnector1">
            <a:avLst/>
          </a:prstGeom>
          <a:noFill/>
          <a:ln w="19050" cap="flat" cmpd="sng">
            <a:solidFill>
              <a:srgbClr val="000000"/>
            </a:solidFill>
            <a:prstDash val="solid"/>
            <a:round/>
            <a:headEnd type="none" w="lg" len="lg"/>
            <a:tailEnd type="triangle" w="lg" len="lg"/>
          </a:ln>
        </p:spPr>
      </p:cxnSp>
      <p:cxnSp>
        <p:nvCxnSpPr>
          <p:cNvPr id="19" name="Shape 284"/>
          <p:cNvCxnSpPr>
            <a:stCxn id="12" idx="2"/>
          </p:cNvCxnSpPr>
          <p:nvPr/>
        </p:nvCxnSpPr>
        <p:spPr>
          <a:xfrm flipH="1">
            <a:off x="7431578" y="4233132"/>
            <a:ext cx="1473256" cy="600613"/>
          </a:xfrm>
          <a:prstGeom prst="straightConnector1">
            <a:avLst/>
          </a:prstGeom>
          <a:noFill/>
          <a:ln w="19050" cap="flat" cmpd="sng">
            <a:solidFill>
              <a:srgbClr val="000000"/>
            </a:solidFill>
            <a:prstDash val="solid"/>
            <a:round/>
            <a:headEnd type="none" w="lg" len="lg"/>
            <a:tailEnd type="triangle" w="lg" len="lg"/>
          </a:ln>
        </p:spPr>
      </p:cxnSp>
      <p:cxnSp>
        <p:nvCxnSpPr>
          <p:cNvPr id="21" name="Shape 284"/>
          <p:cNvCxnSpPr/>
          <p:nvPr/>
        </p:nvCxnSpPr>
        <p:spPr>
          <a:xfrm flipV="1">
            <a:off x="6623874" y="2987187"/>
            <a:ext cx="395085" cy="855360"/>
          </a:xfrm>
          <a:prstGeom prst="straightConnector1">
            <a:avLst/>
          </a:prstGeom>
          <a:noFill/>
          <a:ln w="19050" cap="flat" cmpd="sng">
            <a:solidFill>
              <a:srgbClr val="000000"/>
            </a:solidFill>
            <a:prstDash val="solid"/>
            <a:round/>
            <a:headEnd type="none" w="lg" len="lg"/>
            <a:tailEnd type="triangle" w="lg" len="lg"/>
          </a:ln>
        </p:spPr>
      </p:cxnSp>
      <p:cxnSp>
        <p:nvCxnSpPr>
          <p:cNvPr id="24" name="Shape 284"/>
          <p:cNvCxnSpPr>
            <a:stCxn id="10" idx="2"/>
          </p:cNvCxnSpPr>
          <p:nvPr/>
        </p:nvCxnSpPr>
        <p:spPr>
          <a:xfrm flipH="1" flipV="1">
            <a:off x="3563389" y="4876011"/>
            <a:ext cx="1622611" cy="110301"/>
          </a:xfrm>
          <a:prstGeom prst="straightConnector1">
            <a:avLst/>
          </a:prstGeom>
          <a:noFill/>
          <a:ln w="19050" cap="flat" cmpd="sng">
            <a:solidFill>
              <a:srgbClr val="000000"/>
            </a:solidFill>
            <a:prstDash val="solid"/>
            <a:round/>
            <a:headEnd type="none" w="lg" len="lg"/>
            <a:tailEnd type="triangle" w="lg" len="lg"/>
          </a:ln>
        </p:spPr>
      </p:cxnSp>
    </p:spTree>
    <p:extLst>
      <p:ext uri="{BB962C8B-B14F-4D97-AF65-F5344CB8AC3E}">
        <p14:creationId xmlns:p14="http://schemas.microsoft.com/office/powerpoint/2010/main" val="2044542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2"/>
          <a:stretch>
            <a:fillRect/>
          </a:stretch>
        </p:blipFill>
        <p:spPr>
          <a:xfrm>
            <a:off x="609601" y="274638"/>
            <a:ext cx="9956800" cy="6315143"/>
          </a:xfrm>
          <a:prstGeom prst="rect">
            <a:avLst/>
          </a:prstGeom>
        </p:spPr>
      </p:pic>
    </p:spTree>
    <p:extLst>
      <p:ext uri="{BB962C8B-B14F-4D97-AF65-F5344CB8AC3E}">
        <p14:creationId xmlns:p14="http://schemas.microsoft.com/office/powerpoint/2010/main" val="1253748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099" y="922309"/>
            <a:ext cx="9956800" cy="1143000"/>
          </a:xfrm>
        </p:spPr>
        <p:txBody>
          <a:bodyPr>
            <a:noAutofit/>
          </a:bodyPr>
          <a:lstStyle/>
          <a:p>
            <a:r>
              <a:rPr lang="en-US" sz="3600" b="1" dirty="0"/>
              <a:t>TASKS Supported by </a:t>
            </a:r>
            <a:r>
              <a:rPr lang="en-US" sz="3600" b="1" dirty="0"/>
              <a:t/>
            </a:r>
            <a:br>
              <a:rPr lang="en-US" sz="3600" b="1" dirty="0"/>
            </a:br>
            <a:r>
              <a:rPr lang="en-US" sz="3600" b="1" dirty="0" smtClean="0"/>
              <a:t>Searching For Success</a:t>
            </a:r>
            <a:endParaRPr lang="en-US" sz="3600" b="1" dirty="0"/>
          </a:p>
        </p:txBody>
      </p:sp>
      <p:sp>
        <p:nvSpPr>
          <p:cNvPr id="3" name="Content Placeholder 2"/>
          <p:cNvSpPr>
            <a:spLocks noGrp="1"/>
          </p:cNvSpPr>
          <p:nvPr>
            <p:ph sz="quarter" idx="1"/>
          </p:nvPr>
        </p:nvSpPr>
        <p:spPr>
          <a:xfrm>
            <a:off x="314826" y="2749092"/>
            <a:ext cx="8946541" cy="4195481"/>
          </a:xfrm>
        </p:spPr>
        <p:txBody>
          <a:bodyPr/>
          <a:lstStyle/>
          <a:p>
            <a:r>
              <a:rPr lang="en-US" dirty="0" smtClean="0"/>
              <a:t>For selected Company, Users will know:</a:t>
            </a:r>
          </a:p>
          <a:p>
            <a:pPr lvl="1"/>
            <a:r>
              <a:rPr lang="en-US" dirty="0" smtClean="0"/>
              <a:t>Expected date </a:t>
            </a:r>
            <a:r>
              <a:rPr lang="en-US" dirty="0"/>
              <a:t>of Earnings </a:t>
            </a:r>
            <a:r>
              <a:rPr lang="en-US" dirty="0" smtClean="0"/>
              <a:t>Report release.</a:t>
            </a:r>
            <a:endParaRPr lang="en-US" dirty="0"/>
          </a:p>
          <a:p>
            <a:pPr lvl="1"/>
            <a:r>
              <a:rPr lang="en-US" dirty="0"/>
              <a:t>Prediction Stock Price </a:t>
            </a:r>
            <a:r>
              <a:rPr lang="en-US" dirty="0" smtClean="0"/>
              <a:t>Change after Earning Report released.</a:t>
            </a:r>
          </a:p>
          <a:p>
            <a:pPr lvl="1"/>
            <a:r>
              <a:rPr lang="en-US" dirty="0" smtClean="0"/>
              <a:t>Historical </a:t>
            </a:r>
            <a:r>
              <a:rPr lang="en-US" dirty="0"/>
              <a:t>Data </a:t>
            </a:r>
            <a:r>
              <a:rPr lang="en-US" dirty="0" smtClean="0"/>
              <a:t>Plot for daily stock price and Google search trends.</a:t>
            </a:r>
          </a:p>
          <a:p>
            <a:pPr lvl="1"/>
            <a:endParaRPr lang="en-US" dirty="0"/>
          </a:p>
        </p:txBody>
      </p:sp>
      <p:graphicFrame>
        <p:nvGraphicFramePr>
          <p:cNvPr id="28" name="Diagram 27"/>
          <p:cNvGraphicFramePr/>
          <p:nvPr>
            <p:extLst>
              <p:ext uri="{D42A27DB-BD31-4B8C-83A1-F6EECF244321}">
                <p14:modId xmlns:p14="http://schemas.microsoft.com/office/powerpoint/2010/main" val="646765476"/>
              </p:ext>
            </p:extLst>
          </p:nvPr>
        </p:nvGraphicFramePr>
        <p:xfrm>
          <a:off x="6935651" y="107970"/>
          <a:ext cx="4651433" cy="27716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73528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Control Logic – Earnings Report Module</a:t>
            </a:r>
            <a:endParaRPr lang="mr-IN" sz="3200" b="1" dirty="0"/>
          </a:p>
        </p:txBody>
      </p:sp>
      <p:sp>
        <p:nvSpPr>
          <p:cNvPr id="4" name="TextBox 3"/>
          <p:cNvSpPr txBox="1"/>
          <p:nvPr/>
        </p:nvSpPr>
        <p:spPr>
          <a:xfrm>
            <a:off x="583070" y="1611075"/>
            <a:ext cx="3730137" cy="2785378"/>
          </a:xfrm>
          <a:prstGeom prst="rect">
            <a:avLst/>
          </a:prstGeom>
          <a:solidFill>
            <a:srgbClr val="FAFAFA"/>
          </a:solidFill>
          <a:ln w="12700">
            <a:solidFill>
              <a:srgbClr val="4472C4"/>
            </a:solidFill>
          </a:ln>
        </p:spPr>
        <p:txBody>
          <a:bodyPr wrap="square">
            <a:spAutoFit/>
          </a:bodyPr>
          <a:lstStyle/>
          <a:p>
            <a:pPr>
              <a:defRPr/>
            </a:pPr>
            <a:r>
              <a:rPr lang="en-US" sz="2500" dirty="0">
                <a:latin typeface="Gill Sans MT" panose="020B0502020104020203" pitchFamily="34" charset="0"/>
              </a:rPr>
              <a:t>Based on Google trend search data collected each day of a quarter, can we predict the direction of stock price change after a technology company reports quarterly earnings</a:t>
            </a:r>
            <a:r>
              <a:rPr lang="en-US" sz="2500" dirty="0">
                <a:latin typeface="+mn-lt"/>
              </a:rPr>
              <a:t>?</a:t>
            </a:r>
          </a:p>
        </p:txBody>
      </p:sp>
      <p:pic>
        <p:nvPicPr>
          <p:cNvPr id="5" name="Picture 8"/>
          <p:cNvPicPr>
            <a:picLocks noChangeAspect="1"/>
          </p:cNvPicPr>
          <p:nvPr/>
        </p:nvPicPr>
        <p:blipFill>
          <a:blip r:embed="rId2">
            <a:extLst>
              <a:ext uri="{28A0092B-C50C-407E-A947-70E740481C1C}">
                <a14:useLocalDpi xmlns:a14="http://schemas.microsoft.com/office/drawing/2010/main" val="0"/>
              </a:ext>
            </a:extLst>
          </a:blip>
          <a:srcRect t="1981" b="1794"/>
          <a:stretch>
            <a:fillRect/>
          </a:stretch>
        </p:blipFill>
        <p:spPr bwMode="auto">
          <a:xfrm>
            <a:off x="4509931" y="1489494"/>
            <a:ext cx="5961720" cy="347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583070" y="5092339"/>
            <a:ext cx="9888580" cy="1200329"/>
          </a:xfrm>
          <a:prstGeom prst="rect">
            <a:avLst/>
          </a:prstGeom>
          <a:solidFill>
            <a:srgbClr val="FAFAFA"/>
          </a:solidFill>
          <a:ln w="12700">
            <a:solidFill>
              <a:srgbClr val="4472C4"/>
            </a:solidFill>
          </a:ln>
        </p:spPr>
        <p:txBody>
          <a:bodyPr wrap="square">
            <a:spAutoFit/>
          </a:bodyPr>
          <a:lstStyle/>
          <a:p>
            <a:pPr marL="514350" indent="-514350">
              <a:buFontTx/>
              <a:buAutoNum type="arabicPeriod"/>
              <a:defRPr/>
            </a:pPr>
            <a:r>
              <a:rPr lang="en-US" sz="2400" dirty="0">
                <a:latin typeface="Gill Sans MT" panose="020B0502020104020203" pitchFamily="34" charset="0"/>
              </a:rPr>
              <a:t>the start and end dates of each quarter to parse our Google trends data</a:t>
            </a:r>
          </a:p>
          <a:p>
            <a:pPr marL="514350" indent="-514350">
              <a:buFontTx/>
              <a:buAutoNum type="arabicPeriod"/>
              <a:defRPr/>
            </a:pPr>
            <a:r>
              <a:rPr lang="en-US" sz="2400" dirty="0">
                <a:latin typeface="Gill Sans MT" panose="020B0502020104020203" pitchFamily="34" charset="0"/>
              </a:rPr>
              <a:t>the dates each company reports their quarterly earnings, so we know when to make a prediction</a:t>
            </a:r>
          </a:p>
        </p:txBody>
      </p:sp>
      <p:sp>
        <p:nvSpPr>
          <p:cNvPr id="10" name="TextBox 9"/>
          <p:cNvSpPr txBox="1"/>
          <p:nvPr/>
        </p:nvSpPr>
        <p:spPr>
          <a:xfrm>
            <a:off x="583070" y="4524918"/>
            <a:ext cx="2581275" cy="431800"/>
          </a:xfrm>
          <a:prstGeom prst="rect">
            <a:avLst/>
          </a:prstGeom>
          <a:solidFill>
            <a:schemeClr val="tx2">
              <a:lumMod val="75000"/>
            </a:schemeClr>
          </a:solidFill>
          <a:ln w="12700">
            <a:solidFill>
              <a:srgbClr val="4472C4"/>
            </a:solidFill>
          </a:ln>
        </p:spPr>
        <p:txBody>
          <a:bodyPr>
            <a:spAutoFit/>
          </a:bodyPr>
          <a:lstStyle/>
          <a:p>
            <a:pPr algn="ctr">
              <a:defRPr/>
            </a:pPr>
            <a:r>
              <a:rPr lang="en-US" sz="2200" dirty="0">
                <a:solidFill>
                  <a:schemeClr val="bg1">
                    <a:lumMod val="85000"/>
                  </a:schemeClr>
                </a:solidFill>
                <a:latin typeface="Gill Sans MT" panose="020B0502020104020203" pitchFamily="34" charset="0"/>
              </a:rPr>
              <a:t>To do this, we need:</a:t>
            </a:r>
          </a:p>
        </p:txBody>
      </p:sp>
    </p:spTree>
    <p:extLst>
      <p:ext uri="{BB962C8B-B14F-4D97-AF65-F5344CB8AC3E}">
        <p14:creationId xmlns:p14="http://schemas.microsoft.com/office/powerpoint/2010/main" val="18077557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Control Logic – Earnings Report Module</a:t>
            </a:r>
            <a:endParaRPr lang="en-US" sz="3200" dirty="0"/>
          </a:p>
        </p:txBody>
      </p:sp>
      <p:pic>
        <p:nvPicPr>
          <p:cNvPr id="4" name="Picture Placeholder 4"/>
          <p:cNvPicPr>
            <a:picLocks noChangeAspect="1"/>
          </p:cNvPicPr>
          <p:nvPr/>
        </p:nvPicPr>
        <p:blipFill>
          <a:blip r:embed="rId2">
            <a:extLst>
              <a:ext uri="{28A0092B-C50C-407E-A947-70E740481C1C}">
                <a14:useLocalDpi xmlns:a14="http://schemas.microsoft.com/office/drawing/2010/main" val="0"/>
              </a:ext>
            </a:extLst>
          </a:blip>
          <a:srcRect l="2872" t="30634" r="17546"/>
          <a:stretch>
            <a:fillRect/>
          </a:stretch>
        </p:blipFill>
        <p:spPr>
          <a:xfrm>
            <a:off x="3594068" y="1966459"/>
            <a:ext cx="6953667" cy="4290774"/>
          </a:xfrm>
          <a:prstGeom prst="rect">
            <a:avLst/>
          </a:prstGeom>
        </p:spPr>
      </p:pic>
      <p:sp>
        <p:nvSpPr>
          <p:cNvPr id="5" name="TextBox 14"/>
          <p:cNvSpPr txBox="1">
            <a:spLocks noChangeArrowheads="1"/>
          </p:cNvSpPr>
          <p:nvPr/>
        </p:nvSpPr>
        <p:spPr bwMode="auto">
          <a:xfrm>
            <a:off x="1011259" y="2324101"/>
            <a:ext cx="2193925" cy="1692275"/>
          </a:xfrm>
          <a:prstGeom prst="rect">
            <a:avLst/>
          </a:prstGeom>
          <a:solidFill>
            <a:srgbClr val="FAFAFA"/>
          </a:solidFill>
          <a:ln w="12700">
            <a:solidFill>
              <a:srgbClr val="4472C4"/>
            </a:solidFill>
            <a:miter lim="800000"/>
            <a:headEnd/>
            <a:tailEnd/>
          </a:ln>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600">
                <a:latin typeface="Gill Sans MT" pitchFamily="34" charset="0"/>
              </a:rPr>
              <a:t>Get earnings release date from Yahoo finance</a:t>
            </a:r>
          </a:p>
        </p:txBody>
      </p:sp>
      <p:sp>
        <p:nvSpPr>
          <p:cNvPr id="6" name="TextBox 15"/>
          <p:cNvSpPr txBox="1">
            <a:spLocks noChangeArrowheads="1"/>
          </p:cNvSpPr>
          <p:nvPr/>
        </p:nvSpPr>
        <p:spPr bwMode="auto">
          <a:xfrm>
            <a:off x="1011259" y="4216400"/>
            <a:ext cx="2193925" cy="1292225"/>
          </a:xfrm>
          <a:prstGeom prst="rect">
            <a:avLst/>
          </a:prstGeom>
          <a:solidFill>
            <a:srgbClr val="FAFAFA"/>
          </a:solidFill>
          <a:ln w="12700">
            <a:solidFill>
              <a:srgbClr val="4472C4"/>
            </a:solidFill>
            <a:miter lim="800000"/>
            <a:headEnd/>
            <a:tailEnd/>
          </a:ln>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600">
                <a:latin typeface="Gill Sans MT" pitchFamily="34" charset="0"/>
              </a:rPr>
              <a:t>If N/A, then get default dates</a:t>
            </a:r>
          </a:p>
        </p:txBody>
      </p:sp>
      <p:cxnSp>
        <p:nvCxnSpPr>
          <p:cNvPr id="7" name="Straight Connector 6"/>
          <p:cNvCxnSpPr/>
          <p:nvPr/>
        </p:nvCxnSpPr>
        <p:spPr>
          <a:xfrm>
            <a:off x="3187690" y="4016376"/>
            <a:ext cx="519113" cy="0"/>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5184" y="4216400"/>
            <a:ext cx="519113" cy="0"/>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9" name="Text Placeholder 3"/>
          <p:cNvSpPr txBox="1">
            <a:spLocks/>
          </p:cNvSpPr>
          <p:nvPr/>
        </p:nvSpPr>
        <p:spPr>
          <a:xfrm>
            <a:off x="3324044" y="1463675"/>
            <a:ext cx="6268529" cy="403225"/>
          </a:xfrm>
          <a:prstGeom prst="rect">
            <a:avLst/>
          </a:prstGeom>
        </p:spPr>
        <p:txBody>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0" indent="0">
              <a:buNone/>
            </a:pPr>
            <a:r>
              <a:rPr lang="en-US" altLang="en-US" dirty="0" err="1">
                <a:latin typeface="Arial" charset="0"/>
                <a:cs typeface="Arial" charset="0"/>
              </a:rPr>
              <a:t>get_earnings_data</a:t>
            </a:r>
            <a:r>
              <a:rPr lang="en-US" altLang="en-US" dirty="0">
                <a:latin typeface="Arial" charset="0"/>
                <a:cs typeface="Arial" charset="0"/>
              </a:rPr>
              <a:t>(company, ticker=None):</a:t>
            </a:r>
          </a:p>
        </p:txBody>
      </p:sp>
    </p:spTree>
    <p:extLst>
      <p:ext uri="{BB962C8B-B14F-4D97-AF65-F5344CB8AC3E}">
        <p14:creationId xmlns:p14="http://schemas.microsoft.com/office/powerpoint/2010/main" val="40454268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Oriel</Template>
  <TotalTime>536</TotalTime>
  <Words>771</Words>
  <Application>Microsoft Macintosh PowerPoint</Application>
  <PresentationFormat>Widescreen</PresentationFormat>
  <Paragraphs>107</Paragraphs>
  <Slides>17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Calibri</vt:lpstr>
      <vt:lpstr>Century Schoolbook</vt:lpstr>
      <vt:lpstr>Gill Sans MT</vt:lpstr>
      <vt:lpstr>Mangal</vt:lpstr>
      <vt:lpstr>Wingdings</vt:lpstr>
      <vt:lpstr>Wingdings 2</vt:lpstr>
      <vt:lpstr>Wingdings 3</vt:lpstr>
      <vt:lpstr>Arial</vt:lpstr>
      <vt:lpstr>Roboto Condensed</vt:lpstr>
      <vt:lpstr>Oriel</vt:lpstr>
      <vt:lpstr>Searching for Success</vt:lpstr>
      <vt:lpstr>Background</vt:lpstr>
      <vt:lpstr>Package Used  </vt:lpstr>
      <vt:lpstr>Use Case</vt:lpstr>
      <vt:lpstr>Design Process</vt:lpstr>
      <vt:lpstr>PowerPoint Presentation</vt:lpstr>
      <vt:lpstr>TASKS Supported by  Searching For Success</vt:lpstr>
      <vt:lpstr>Control Logic – Earnings Report Module</vt:lpstr>
      <vt:lpstr>Control Logic – Earnings Report Module</vt:lpstr>
      <vt:lpstr>Control Logic – Earnings Report Module</vt:lpstr>
      <vt:lpstr>Control Logic – PredictionStockPrice Module </vt:lpstr>
      <vt:lpstr>PowerPoint Presentation</vt:lpstr>
      <vt:lpstr>Control Logic – HistoricalDataPlot Module </vt:lpstr>
      <vt:lpstr>The Story</vt:lpstr>
      <vt:lpstr>DEMO</vt:lpstr>
      <vt:lpstr>Lessons Learned</vt:lpstr>
      <vt:lpstr>Thanks!</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for Success</dc:title>
  <dc:creator>Ornob Siddiquee</dc:creator>
  <cp:lastModifiedBy>Anqi Wang</cp:lastModifiedBy>
  <cp:revision>67</cp:revision>
  <dcterms:created xsi:type="dcterms:W3CDTF">2017-05-29T03:04:42Z</dcterms:created>
  <dcterms:modified xsi:type="dcterms:W3CDTF">2017-06-04T22:37:57Z</dcterms:modified>
</cp:coreProperties>
</file>